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5" name="Shape 145"/>
          <p:cNvSpPr/>
          <p:nvPr>
            <p:ph type="sldImg"/>
          </p:nvPr>
        </p:nvSpPr>
        <p:spPr>
          <a:xfrm>
            <a:off x="1143000" y="685800"/>
            <a:ext cx="4572000" cy="3429000"/>
          </a:xfrm>
          <a:prstGeom prst="rect">
            <a:avLst/>
          </a:prstGeom>
        </p:spPr>
        <p:txBody>
          <a:bodyPr/>
          <a:lstStyle/>
          <a:p>
            <a:pPr/>
          </a:p>
        </p:txBody>
      </p:sp>
      <p:sp>
        <p:nvSpPr>
          <p:cNvPr id="146" name="Shape 14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4" name="Google Shape;13;p23" descr="Google Shape;13;p23"/>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15" name="Google Shape;14;p23"/>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16" name="Google Shape;15;p23" descr="Google Shape;15;p23"/>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17" name="大標題文字"/>
          <p:cNvSpPr txBox="1"/>
          <p:nvPr>
            <p:ph type="title"/>
          </p:nvPr>
        </p:nvSpPr>
        <p:spPr>
          <a:xfrm>
            <a:off x="1524000" y="1122362"/>
            <a:ext cx="9144000" cy="2387601"/>
          </a:xfrm>
          <a:prstGeom prst="rect">
            <a:avLst/>
          </a:prstGeom>
        </p:spPr>
        <p:txBody>
          <a:bodyPr anchor="b"/>
          <a:lstStyle>
            <a:lvl1pPr algn="ctr">
              <a:defRPr sz="6000"/>
            </a:lvl1pPr>
          </a:lstStyle>
          <a:p>
            <a:pPr/>
            <a:r>
              <a:t>大標題文字</a:t>
            </a:r>
          </a:p>
        </p:txBody>
      </p:sp>
      <p:sp>
        <p:nvSpPr>
          <p:cNvPr id="18" name="內文層級一…"/>
          <p:cNvSpPr txBox="1"/>
          <p:nvPr>
            <p:ph type="body" sz="quarter" idx="1"/>
          </p:nvPr>
        </p:nvSpPr>
        <p:spPr>
          <a:xfrm>
            <a:off x="1524000" y="3602037"/>
            <a:ext cx="9144000" cy="1655765"/>
          </a:xfrm>
          <a:prstGeom prst="rect">
            <a:avLst/>
          </a:prstGeom>
        </p:spPr>
        <p:txBody>
          <a:bodyPr/>
          <a:lstStyle>
            <a:lvl1pPr marL="228600" indent="0" algn="ctr">
              <a:buClrTx/>
              <a:buSzTx/>
              <a:buFontTx/>
              <a:buNone/>
              <a:defRPr sz="2400"/>
            </a:lvl1pPr>
            <a:lvl2pPr marL="228600" indent="457200" algn="ctr">
              <a:buClrTx/>
              <a:buSzTx/>
              <a:buFontTx/>
              <a:buNone/>
              <a:defRPr sz="2400"/>
            </a:lvl2pPr>
            <a:lvl3pPr marL="228600" indent="914400" algn="ctr">
              <a:buClrTx/>
              <a:buSzTx/>
              <a:buFontTx/>
              <a:buNone/>
              <a:defRPr sz="2400"/>
            </a:lvl3pPr>
            <a:lvl4pPr marL="228600" indent="1371600" algn="ctr">
              <a:buClrTx/>
              <a:buSzTx/>
              <a:buFontTx/>
              <a:buNone/>
              <a:defRPr sz="2400"/>
            </a:lvl4pPr>
            <a:lvl5pPr marL="228600" indent="1828800" algn="ctr">
              <a:buClrTx/>
              <a:buSzTx/>
              <a:buFontTx/>
              <a:buNone/>
              <a:defRPr sz="2400"/>
            </a:lvl5pPr>
          </a:lstStyle>
          <a:p>
            <a:pPr/>
            <a:r>
              <a:t>內文層級一</a:t>
            </a:r>
          </a:p>
          <a:p>
            <a:pPr lvl="1"/>
            <a:r>
              <a:t>內文層級二</a:t>
            </a:r>
          </a:p>
          <a:p>
            <a:pPr lvl="2"/>
            <a:r>
              <a:t>內文層級三</a:t>
            </a:r>
          </a:p>
          <a:p>
            <a:pPr lvl="3"/>
            <a:r>
              <a:t>內文層級四</a:t>
            </a:r>
          </a:p>
          <a:p>
            <a:pPr lvl="4"/>
            <a:r>
              <a:t>內文層級五</a:t>
            </a:r>
          </a:p>
        </p:txBody>
      </p:sp>
      <p:sp>
        <p:nvSpPr>
          <p:cNvPr id="1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EXT">
    <p:spTree>
      <p:nvGrpSpPr>
        <p:cNvPr id="1" name=""/>
        <p:cNvGrpSpPr/>
        <p:nvPr/>
      </p:nvGrpSpPr>
      <p:grpSpPr>
        <a:xfrm>
          <a:off x="0" y="0"/>
          <a:ext cx="0" cy="0"/>
          <a:chOff x="0" y="0"/>
          <a:chExt cx="0" cy="0"/>
        </a:xfrm>
      </p:grpSpPr>
      <p:pic>
        <p:nvPicPr>
          <p:cNvPr id="122" name="Google Shape;76;p32" descr="Google Shape;76;p32"/>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123" name="Google Shape;77;p32"/>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124" name="Google Shape;78;p32" descr="Google Shape;78;p32"/>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125" name="大標題文字"/>
          <p:cNvSpPr txBox="1"/>
          <p:nvPr>
            <p:ph type="title"/>
          </p:nvPr>
        </p:nvSpPr>
        <p:spPr>
          <a:prstGeom prst="rect">
            <a:avLst/>
          </a:prstGeom>
        </p:spPr>
        <p:txBody>
          <a:bodyPr/>
          <a:lstStyle/>
          <a:p>
            <a:pPr/>
            <a:r>
              <a:t>大標題文字</a:t>
            </a:r>
          </a:p>
        </p:txBody>
      </p:sp>
      <p:sp>
        <p:nvSpPr>
          <p:cNvPr id="126" name="內文層級一…"/>
          <p:cNvSpPr txBox="1"/>
          <p:nvPr>
            <p:ph type="body" idx="1"/>
          </p:nvPr>
        </p:nvSpPr>
        <p:spPr>
          <a:xfrm rot="5400000">
            <a:off x="3920330" y="-1256506"/>
            <a:ext cx="4351340" cy="10515601"/>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127"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pic>
        <p:nvPicPr>
          <p:cNvPr id="134" name="Google Shape;83;p33" descr="Google Shape;83;p33"/>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135" name="Google Shape;84;p33"/>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136" name="Google Shape;85;p33" descr="Google Shape;85;p33"/>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137" name="大標題文字"/>
          <p:cNvSpPr txBox="1"/>
          <p:nvPr>
            <p:ph type="title"/>
          </p:nvPr>
        </p:nvSpPr>
        <p:spPr>
          <a:xfrm rot="5400000">
            <a:off x="7133431" y="1956592"/>
            <a:ext cx="5811841" cy="2628902"/>
          </a:xfrm>
          <a:prstGeom prst="rect">
            <a:avLst/>
          </a:prstGeom>
        </p:spPr>
        <p:txBody>
          <a:bodyPr/>
          <a:lstStyle/>
          <a:p>
            <a:pPr/>
            <a:r>
              <a:t>大標題文字</a:t>
            </a:r>
          </a:p>
        </p:txBody>
      </p:sp>
      <p:sp>
        <p:nvSpPr>
          <p:cNvPr id="138" name="內文層級一…"/>
          <p:cNvSpPr txBox="1"/>
          <p:nvPr>
            <p:ph type="body" idx="1"/>
          </p:nvPr>
        </p:nvSpPr>
        <p:spPr>
          <a:xfrm rot="5400000">
            <a:off x="1799431" y="-596107"/>
            <a:ext cx="5811838" cy="7734301"/>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13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6" name="大標題文字"/>
          <p:cNvSpPr txBox="1"/>
          <p:nvPr>
            <p:ph type="title"/>
          </p:nvPr>
        </p:nvSpPr>
        <p:spPr>
          <a:prstGeom prst="rect">
            <a:avLst/>
          </a:prstGeom>
        </p:spPr>
        <p:txBody>
          <a:bodyPr/>
          <a:lstStyle/>
          <a:p>
            <a:pPr/>
            <a:r>
              <a:t>大標題文字</a:t>
            </a:r>
          </a:p>
        </p:txBody>
      </p:sp>
      <p:sp>
        <p:nvSpPr>
          <p:cNvPr id="27"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2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35" name="Google Shape;24;p25" descr="Google Shape;24;p25"/>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36" name="Google Shape;25;p25"/>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37" name="Google Shape;26;p25" descr="Google Shape;26;p25"/>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38" name="大標題文字"/>
          <p:cNvSpPr txBox="1"/>
          <p:nvPr>
            <p:ph type="title"/>
          </p:nvPr>
        </p:nvSpPr>
        <p:spPr>
          <a:xfrm>
            <a:off x="831850" y="1709738"/>
            <a:ext cx="10515600" cy="2852737"/>
          </a:xfrm>
          <a:prstGeom prst="rect">
            <a:avLst/>
          </a:prstGeom>
        </p:spPr>
        <p:txBody>
          <a:bodyPr anchor="b"/>
          <a:lstStyle>
            <a:lvl1pPr>
              <a:defRPr sz="6000"/>
            </a:lvl1pPr>
          </a:lstStyle>
          <a:p>
            <a:pPr/>
            <a:r>
              <a:t>大標題文字</a:t>
            </a:r>
          </a:p>
        </p:txBody>
      </p:sp>
      <p:sp>
        <p:nvSpPr>
          <p:cNvPr id="39" name="內文層級一…"/>
          <p:cNvSpPr txBox="1"/>
          <p:nvPr>
            <p:ph type="body" sz="quarter" idx="1"/>
          </p:nvPr>
        </p:nvSpPr>
        <p:spPr>
          <a:xfrm>
            <a:off x="831850" y="4589462"/>
            <a:ext cx="10515600" cy="1500190"/>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pPr/>
            <a:r>
              <a:t>內文層級一</a:t>
            </a:r>
          </a:p>
          <a:p>
            <a:pPr lvl="1"/>
            <a:r>
              <a:t>內文層級二</a:t>
            </a:r>
          </a:p>
          <a:p>
            <a:pPr lvl="2"/>
            <a:r>
              <a:t>內文層級三</a:t>
            </a:r>
          </a:p>
          <a:p>
            <a:pPr lvl="3"/>
            <a:r>
              <a:t>內文層級四</a:t>
            </a:r>
          </a:p>
          <a:p>
            <a:pPr lvl="4"/>
            <a:r>
              <a:t>內文層級五</a:t>
            </a:r>
          </a:p>
        </p:txBody>
      </p:sp>
      <p:sp>
        <p:nvSpPr>
          <p:cNvPr id="40"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pic>
        <p:nvPicPr>
          <p:cNvPr id="47" name="Google Shape;31;p26" descr="Google Shape;31;p26"/>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48" name="Google Shape;32;p26"/>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49" name="Google Shape;33;p26" descr="Google Shape;33;p26"/>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50" name="大標題文字"/>
          <p:cNvSpPr txBox="1"/>
          <p:nvPr>
            <p:ph type="title"/>
          </p:nvPr>
        </p:nvSpPr>
        <p:spPr>
          <a:prstGeom prst="rect">
            <a:avLst/>
          </a:prstGeom>
        </p:spPr>
        <p:txBody>
          <a:bodyPr/>
          <a:lstStyle/>
          <a:p>
            <a:pPr/>
            <a:r>
              <a:t>大標題文字</a:t>
            </a:r>
          </a:p>
        </p:txBody>
      </p:sp>
      <p:sp>
        <p:nvSpPr>
          <p:cNvPr id="51" name="內文層級一…"/>
          <p:cNvSpPr txBox="1"/>
          <p:nvPr>
            <p:ph type="body" sz="half" idx="1"/>
          </p:nvPr>
        </p:nvSpPr>
        <p:spPr>
          <a:xfrm>
            <a:off x="838200" y="1825625"/>
            <a:ext cx="5181600" cy="4351338"/>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52" name="Google Shape;36;p26"/>
          <p:cNvSpPr txBox="1"/>
          <p:nvPr>
            <p:ph type="body" sz="half" idx="21"/>
          </p:nvPr>
        </p:nvSpPr>
        <p:spPr>
          <a:xfrm>
            <a:off x="6172200" y="1825625"/>
            <a:ext cx="5181600" cy="4351338"/>
          </a:xfrm>
          <a:prstGeom prst="rect">
            <a:avLst/>
          </a:prstGeom>
        </p:spPr>
        <p:txBody>
          <a:bodyPr/>
          <a:lstStyle/>
          <a:p>
            <a:pPr/>
          </a:p>
        </p:txBody>
      </p:sp>
      <p:sp>
        <p:nvSpPr>
          <p:cNvPr id="53"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pic>
        <p:nvPicPr>
          <p:cNvPr id="60" name="Google Shape;39;p27" descr="Google Shape;39;p27"/>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61" name="Google Shape;40;p27"/>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62" name="Google Shape;41;p27" descr="Google Shape;41;p27"/>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63" name="大標題文字"/>
          <p:cNvSpPr txBox="1"/>
          <p:nvPr>
            <p:ph type="title"/>
          </p:nvPr>
        </p:nvSpPr>
        <p:spPr>
          <a:xfrm>
            <a:off x="839787" y="365125"/>
            <a:ext cx="10515601" cy="1325563"/>
          </a:xfrm>
          <a:prstGeom prst="rect">
            <a:avLst/>
          </a:prstGeom>
        </p:spPr>
        <p:txBody>
          <a:bodyPr/>
          <a:lstStyle/>
          <a:p>
            <a:pPr/>
            <a:r>
              <a:t>大標題文字</a:t>
            </a:r>
          </a:p>
        </p:txBody>
      </p:sp>
      <p:sp>
        <p:nvSpPr>
          <p:cNvPr id="64" name="內文層級一…"/>
          <p:cNvSpPr txBox="1"/>
          <p:nvPr>
            <p:ph type="body" sz="quarter" idx="1"/>
          </p:nvPr>
        </p:nvSpPr>
        <p:spPr>
          <a:xfrm>
            <a:off x="839787" y="1681163"/>
            <a:ext cx="5157790" cy="823915"/>
          </a:xfrm>
          <a:prstGeom prst="rect">
            <a:avLst/>
          </a:prstGeom>
        </p:spPr>
        <p:txBody>
          <a:bodyPr anchor="b"/>
          <a:lstStyle>
            <a:lvl1pPr marL="228600" indent="0">
              <a:buClrTx/>
              <a:buSzTx/>
              <a:buFontTx/>
              <a:buNone/>
              <a:defRPr b="1" sz="2400"/>
            </a:lvl1pPr>
            <a:lvl2pPr marL="228600" indent="457200">
              <a:buClrTx/>
              <a:buSzTx/>
              <a:buFontTx/>
              <a:buNone/>
              <a:defRPr b="1" sz="2400"/>
            </a:lvl2pPr>
            <a:lvl3pPr marL="228600" indent="914400">
              <a:buClrTx/>
              <a:buSzTx/>
              <a:buFontTx/>
              <a:buNone/>
              <a:defRPr b="1" sz="2400"/>
            </a:lvl3pPr>
            <a:lvl4pPr marL="228600" indent="1371600">
              <a:buClrTx/>
              <a:buSzTx/>
              <a:buFontTx/>
              <a:buNone/>
              <a:defRPr b="1" sz="2400"/>
            </a:lvl4pPr>
            <a:lvl5pPr marL="228600" indent="1828800">
              <a:buClrTx/>
              <a:buSzTx/>
              <a:buFontTx/>
              <a:buNone/>
              <a:defRPr b="1" sz="2400"/>
            </a:lvl5pPr>
          </a:lstStyle>
          <a:p>
            <a:pPr/>
            <a:r>
              <a:t>內文層級一</a:t>
            </a:r>
          </a:p>
          <a:p>
            <a:pPr lvl="1"/>
            <a:r>
              <a:t>內文層級二</a:t>
            </a:r>
          </a:p>
          <a:p>
            <a:pPr lvl="2"/>
            <a:r>
              <a:t>內文層級三</a:t>
            </a:r>
          </a:p>
          <a:p>
            <a:pPr lvl="3"/>
            <a:r>
              <a:t>內文層級四</a:t>
            </a:r>
          </a:p>
          <a:p>
            <a:pPr lvl="4"/>
            <a:r>
              <a:t>內文層級五</a:t>
            </a:r>
          </a:p>
        </p:txBody>
      </p:sp>
      <p:sp>
        <p:nvSpPr>
          <p:cNvPr id="65" name="Google Shape;44;p27"/>
          <p:cNvSpPr txBox="1"/>
          <p:nvPr>
            <p:ph type="body" sz="half" idx="21"/>
          </p:nvPr>
        </p:nvSpPr>
        <p:spPr>
          <a:xfrm>
            <a:off x="839787" y="2505075"/>
            <a:ext cx="5157788" cy="3684588"/>
          </a:xfrm>
          <a:prstGeom prst="rect">
            <a:avLst/>
          </a:prstGeom>
        </p:spPr>
        <p:txBody>
          <a:bodyPr/>
          <a:lstStyle/>
          <a:p>
            <a:pPr/>
          </a:p>
        </p:txBody>
      </p:sp>
      <p:sp>
        <p:nvSpPr>
          <p:cNvPr id="66" name="Google Shape;45;p27"/>
          <p:cNvSpPr txBox="1"/>
          <p:nvPr>
            <p:ph type="body" sz="quarter" idx="22"/>
          </p:nvPr>
        </p:nvSpPr>
        <p:spPr>
          <a:xfrm>
            <a:off x="6172200" y="1681163"/>
            <a:ext cx="5183188" cy="823914"/>
          </a:xfrm>
          <a:prstGeom prst="rect">
            <a:avLst/>
          </a:prstGeom>
        </p:spPr>
        <p:txBody>
          <a:bodyPr anchor="b"/>
          <a:lstStyle/>
          <a:p>
            <a:pPr/>
          </a:p>
        </p:txBody>
      </p:sp>
      <p:sp>
        <p:nvSpPr>
          <p:cNvPr id="67" name="Google Shape;46;p27"/>
          <p:cNvSpPr txBox="1"/>
          <p:nvPr>
            <p:ph type="body" sz="half" idx="23"/>
          </p:nvPr>
        </p:nvSpPr>
        <p:spPr>
          <a:xfrm>
            <a:off x="6172200" y="2505075"/>
            <a:ext cx="5183188" cy="3684588"/>
          </a:xfrm>
          <a:prstGeom prst="rect">
            <a:avLst/>
          </a:prstGeom>
        </p:spPr>
        <p:txBody>
          <a:bodyPr/>
          <a:lstStyle/>
          <a:p>
            <a:pPr/>
          </a:p>
        </p:txBody>
      </p:sp>
      <p:sp>
        <p:nvSpPr>
          <p:cNvPr id="68"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75" name="Google Shape;49;p28" descr="Google Shape;49;p28"/>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76" name="Google Shape;50;p28"/>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77" name="Google Shape;51;p28" descr="Google Shape;51;p28"/>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78" name="大標題文字"/>
          <p:cNvSpPr txBox="1"/>
          <p:nvPr>
            <p:ph type="title"/>
          </p:nvPr>
        </p:nvSpPr>
        <p:spPr>
          <a:prstGeom prst="rect">
            <a:avLst/>
          </a:prstGeom>
        </p:spPr>
        <p:txBody>
          <a:bodyPr/>
          <a:lstStyle/>
          <a:p>
            <a:pPr/>
            <a:r>
              <a:t>大標題文字</a:t>
            </a:r>
          </a:p>
        </p:txBody>
      </p:sp>
      <p:sp>
        <p:nvSpPr>
          <p:cNvPr id="7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86" name="Google Shape;55;p29" descr="Google Shape;55;p29"/>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87" name="Google Shape;56;p29"/>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88" name="Google Shape;57;p29" descr="Google Shape;57;p29"/>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89"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pic>
        <p:nvPicPr>
          <p:cNvPr id="96" name="Google Shape;60;p30" descr="Google Shape;60;p30"/>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97" name="Google Shape;61;p30"/>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98" name="Google Shape;62;p30" descr="Google Shape;62;p30"/>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99" name="大標題文字"/>
          <p:cNvSpPr txBox="1"/>
          <p:nvPr>
            <p:ph type="title"/>
          </p:nvPr>
        </p:nvSpPr>
        <p:spPr>
          <a:xfrm>
            <a:off x="839787" y="457200"/>
            <a:ext cx="3932240" cy="1600200"/>
          </a:xfrm>
          <a:prstGeom prst="rect">
            <a:avLst/>
          </a:prstGeom>
        </p:spPr>
        <p:txBody>
          <a:bodyPr anchor="b"/>
          <a:lstStyle>
            <a:lvl1pPr>
              <a:defRPr sz="3200"/>
            </a:lvl1pPr>
          </a:lstStyle>
          <a:p>
            <a:pPr/>
            <a:r>
              <a:t>大標題文字</a:t>
            </a:r>
          </a:p>
        </p:txBody>
      </p:sp>
      <p:sp>
        <p:nvSpPr>
          <p:cNvPr id="100" name="內文層級一…"/>
          <p:cNvSpPr txBox="1"/>
          <p:nvPr>
            <p:ph type="body" sz="half" idx="1"/>
          </p:nvPr>
        </p:nvSpPr>
        <p:spPr>
          <a:xfrm>
            <a:off x="5183187" y="987425"/>
            <a:ext cx="6172203" cy="4873625"/>
          </a:xfrm>
          <a:prstGeom prst="rect">
            <a:avLst/>
          </a:prstGeom>
        </p:spPr>
        <p:txBody>
          <a:bodyPr/>
          <a:lstStyle>
            <a:lvl1pPr indent="-431800">
              <a:buSzPts val="3200"/>
              <a:defRPr sz="3200"/>
            </a:lvl1pPr>
            <a:lvl2pPr indent="-431800">
              <a:buSzPts val="3200"/>
              <a:defRPr sz="3200"/>
            </a:lvl2pPr>
            <a:lvl3pPr indent="-431800">
              <a:buSzPts val="3200"/>
              <a:defRPr sz="3200"/>
            </a:lvl3pPr>
            <a:lvl4pPr indent="-431800">
              <a:buSzPts val="3200"/>
              <a:defRPr sz="3200"/>
            </a:lvl4pPr>
            <a:lvl5pPr indent="-431800">
              <a:buSzPts val="3200"/>
              <a:defRPr sz="3200"/>
            </a:lvl5pPr>
          </a:lstStyle>
          <a:p>
            <a:pPr/>
            <a:r>
              <a:t>內文層級一</a:t>
            </a:r>
          </a:p>
          <a:p>
            <a:pPr lvl="1"/>
            <a:r>
              <a:t>內文層級二</a:t>
            </a:r>
          </a:p>
          <a:p>
            <a:pPr lvl="2"/>
            <a:r>
              <a:t>內文層級三</a:t>
            </a:r>
          </a:p>
          <a:p>
            <a:pPr lvl="3"/>
            <a:r>
              <a:t>內文層級四</a:t>
            </a:r>
          </a:p>
          <a:p>
            <a:pPr lvl="4"/>
            <a:r>
              <a:t>內文層級五</a:t>
            </a:r>
          </a:p>
        </p:txBody>
      </p:sp>
      <p:sp>
        <p:nvSpPr>
          <p:cNvPr id="101" name="Google Shape;65;p30"/>
          <p:cNvSpPr txBox="1"/>
          <p:nvPr>
            <p:ph type="body" sz="quarter" idx="21"/>
          </p:nvPr>
        </p:nvSpPr>
        <p:spPr>
          <a:xfrm>
            <a:off x="839787" y="2057400"/>
            <a:ext cx="3932238" cy="3811588"/>
          </a:xfrm>
          <a:prstGeom prst="rect">
            <a:avLst/>
          </a:prstGeom>
        </p:spPr>
        <p:txBody>
          <a:bodyPr/>
          <a:lstStyle/>
          <a:p>
            <a:pPr/>
          </a:p>
        </p:txBody>
      </p:sp>
      <p:sp>
        <p:nvSpPr>
          <p:cNvPr id="102"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pic>
        <p:nvPicPr>
          <p:cNvPr id="109" name="Google Shape;68;p31" descr="Google Shape;68;p31"/>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110" name="Google Shape;69;p31"/>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111" name="Google Shape;70;p31" descr="Google Shape;70;p31"/>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112" name="大標題文字"/>
          <p:cNvSpPr txBox="1"/>
          <p:nvPr>
            <p:ph type="title"/>
          </p:nvPr>
        </p:nvSpPr>
        <p:spPr>
          <a:xfrm>
            <a:off x="839787" y="457200"/>
            <a:ext cx="3932240" cy="1600200"/>
          </a:xfrm>
          <a:prstGeom prst="rect">
            <a:avLst/>
          </a:prstGeom>
        </p:spPr>
        <p:txBody>
          <a:bodyPr anchor="b"/>
          <a:lstStyle>
            <a:lvl1pPr>
              <a:defRPr sz="3200"/>
            </a:lvl1pPr>
          </a:lstStyle>
          <a:p>
            <a:pPr/>
            <a:r>
              <a:t>大標題文字</a:t>
            </a:r>
          </a:p>
        </p:txBody>
      </p:sp>
      <p:sp>
        <p:nvSpPr>
          <p:cNvPr id="113" name="Google Shape;72;p31"/>
          <p:cNvSpPr/>
          <p:nvPr>
            <p:ph type="pic" sz="half" idx="21"/>
          </p:nvPr>
        </p:nvSpPr>
        <p:spPr>
          <a:xfrm>
            <a:off x="5183187" y="987425"/>
            <a:ext cx="6172203" cy="4873625"/>
          </a:xfrm>
          <a:prstGeom prst="rect">
            <a:avLst/>
          </a:prstGeom>
        </p:spPr>
        <p:txBody>
          <a:bodyPr lIns="91439" tIns="45719" rIns="91439" bIns="45719">
            <a:noAutofit/>
          </a:bodyPr>
          <a:lstStyle/>
          <a:p>
            <a:pPr/>
          </a:p>
        </p:txBody>
      </p:sp>
      <p:sp>
        <p:nvSpPr>
          <p:cNvPr id="114" name="內文層級一…"/>
          <p:cNvSpPr txBox="1"/>
          <p:nvPr>
            <p:ph type="body" sz="quarter" idx="1"/>
          </p:nvPr>
        </p:nvSpPr>
        <p:spPr>
          <a:xfrm>
            <a:off x="839787" y="2057400"/>
            <a:ext cx="3932240"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內文層級一</a:t>
            </a:r>
          </a:p>
          <a:p>
            <a:pPr lvl="1"/>
            <a:r>
              <a:t>內文層級二</a:t>
            </a:r>
          </a:p>
          <a:p>
            <a:pPr lvl="2"/>
            <a:r>
              <a:t>內文層級三</a:t>
            </a:r>
          </a:p>
          <a:p>
            <a:pPr lvl="3"/>
            <a:r>
              <a:t>內文層級四</a:t>
            </a:r>
          </a:p>
          <a:p>
            <a:pPr lvl="4"/>
            <a:r>
              <a:t>內文層級五</a:t>
            </a:r>
          </a:p>
        </p:txBody>
      </p:sp>
      <p:sp>
        <p:nvSpPr>
          <p:cNvPr id="115"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6;p22" descr="Google Shape;6;p22"/>
          <p:cNvPicPr>
            <a:picLocks noChangeAspect="1"/>
          </p:cNvPicPr>
          <p:nvPr/>
        </p:nvPicPr>
        <p:blipFill>
          <a:blip r:embed="rId2">
            <a:extLst/>
          </a:blip>
          <a:srcRect l="0" t="21093" r="27347" b="0"/>
          <a:stretch>
            <a:fillRect/>
          </a:stretch>
        </p:blipFill>
        <p:spPr>
          <a:xfrm>
            <a:off x="9829799" y="-37947"/>
            <a:ext cx="2362203" cy="2565567"/>
          </a:xfrm>
          <a:prstGeom prst="rect">
            <a:avLst/>
          </a:prstGeom>
          <a:ln w="12700">
            <a:miter lim="400000"/>
          </a:ln>
        </p:spPr>
      </p:pic>
      <p:sp>
        <p:nvSpPr>
          <p:cNvPr id="3" name="Google Shape;7;p22"/>
          <p:cNvSpPr/>
          <p:nvPr/>
        </p:nvSpPr>
        <p:spPr>
          <a:xfrm>
            <a:off x="10840211" y="5926256"/>
            <a:ext cx="1351791" cy="926593"/>
          </a:xfrm>
          <a:prstGeom prst="rect">
            <a:avLst/>
          </a:prstGeom>
          <a:blipFill>
            <a:blip r:embed="rId3"/>
            <a:stretch>
              <a:fillRect/>
            </a:stretch>
          </a:blipFill>
          <a:ln w="12700">
            <a:miter lim="400000"/>
          </a:ln>
        </p:spPr>
        <p:txBody>
          <a:bodyPr lIns="0" tIns="0" rIns="0" bIns="0"/>
          <a:lstStyle/>
          <a:p>
            <a:pPr>
              <a:defRPr sz="1800">
                <a:latin typeface="Calibri"/>
                <a:ea typeface="Calibri"/>
                <a:cs typeface="Calibri"/>
                <a:sym typeface="Calibri"/>
              </a:defRPr>
            </a:pPr>
          </a:p>
        </p:txBody>
      </p:sp>
      <p:pic>
        <p:nvPicPr>
          <p:cNvPr id="4" name="Google Shape;8;p22" descr="Google Shape;8;p22"/>
          <p:cNvPicPr>
            <a:picLocks noChangeAspect="1"/>
          </p:cNvPicPr>
          <p:nvPr/>
        </p:nvPicPr>
        <p:blipFill>
          <a:blip r:embed="rId4">
            <a:extLst/>
          </a:blip>
          <a:stretch>
            <a:fillRect/>
          </a:stretch>
        </p:blipFill>
        <p:spPr>
          <a:xfrm>
            <a:off x="-2062" y="6235391"/>
            <a:ext cx="1351793" cy="622611"/>
          </a:xfrm>
          <a:prstGeom prst="rect">
            <a:avLst/>
          </a:prstGeom>
          <a:ln w="12700">
            <a:miter lim="400000"/>
          </a:ln>
        </p:spPr>
      </p:pic>
      <p:sp>
        <p:nvSpPr>
          <p:cNvPr id="5" name="大標題文字"/>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normAutofit fontScale="100000" lnSpcReduction="0"/>
          </a:bodyPr>
          <a:lstStyle/>
          <a:p>
            <a:pPr/>
            <a:r>
              <a:t>大標題文字</a:t>
            </a:r>
          </a:p>
        </p:txBody>
      </p:sp>
      <p:sp>
        <p:nvSpPr>
          <p:cNvPr id="6" name="內文層級一…"/>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7" name="幻燈片編號"/>
          <p:cNvSpPr txBox="1"/>
          <p:nvPr>
            <p:ph type="sldNum" sz="quarter" idx="2"/>
          </p:nvPr>
        </p:nvSpPr>
        <p:spPr>
          <a:xfrm>
            <a:off x="11095267" y="6414805"/>
            <a:ext cx="258534" cy="248216"/>
          </a:xfrm>
          <a:prstGeom prst="rect">
            <a:avLst/>
          </a:prstGeom>
          <a:ln w="12700">
            <a:miter lim="400000"/>
          </a:ln>
        </p:spPr>
        <p:txBody>
          <a:bodyPr wrap="none" lIns="45675" tIns="45675" rIns="45675" bIns="45675"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b="1" baseline="0" cap="none" i="1" spc="0" strike="noStrike" sz="4400" u="none">
          <a:solidFill>
            <a:srgbClr val="538CD5"/>
          </a:solidFill>
          <a:uFillTx/>
          <a:latin typeface="Calibri"/>
          <a:ea typeface="Calibri"/>
          <a:cs typeface="Calibri"/>
          <a:sym typeface="Calibri"/>
        </a:defRPr>
      </a:lvl9pPr>
    </p:titleStyle>
    <p:bodyStyle>
      <a:lvl1pPr marL="4572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1pPr>
      <a:lvl2pPr marL="9144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2pPr>
      <a:lvl3pPr marL="13716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3pPr>
      <a:lvl4pPr marL="18288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4pPr>
      <a:lvl5pPr marL="22860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5pPr>
      <a:lvl6pPr marL="27432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6pPr>
      <a:lvl7pPr marL="32004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7pPr>
      <a:lvl8pPr marL="36576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8pPr>
      <a:lvl9pPr marL="4114800" marR="0" indent="-406400" algn="l" defTabSz="914400" rtl="0" latinLnBrk="0">
        <a:lnSpc>
          <a:spcPct val="90000"/>
        </a:lnSpc>
        <a:spcBef>
          <a:spcPts val="1000"/>
        </a:spcBef>
        <a:spcAft>
          <a:spcPts val="0"/>
        </a:spcAft>
        <a:buClr>
          <a:srgbClr val="000000"/>
        </a:buClr>
        <a:buSzPts val="2800"/>
        <a:buFont typeface="Arial"/>
        <a:buChar char="•"/>
        <a:tabLst/>
        <a:defRPr b="0" baseline="0" cap="none" i="0" spc="0" strike="noStrike" sz="28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t/94e9d46e5923438ebc4ef5b4d6bb3270" TargetMode="External"/><Relationship Id="rId3" Type="http://schemas.openxmlformats.org/officeDocument/2006/relationships/hyperlink" Target="https://www.kaggle.com/t/f833b5c488d14f8581ce76fe4ec68228"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s113062515@gapp.nthu.edu.tw" TargetMode="External"/><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oogle Shape;93;p1"/>
          <p:cNvSpPr txBox="1"/>
          <p:nvPr>
            <p:ph type="ctrTitle"/>
          </p:nvPr>
        </p:nvSpPr>
        <p:spPr>
          <a:xfrm>
            <a:off x="1524000" y="1122362"/>
            <a:ext cx="9144000" cy="2387601"/>
          </a:xfrm>
          <a:prstGeom prst="rect">
            <a:avLst/>
          </a:prstGeom>
        </p:spPr>
        <p:txBody>
          <a:bodyPr/>
          <a:lstStyle/>
          <a:p>
            <a:pPr>
              <a:defRPr sz="5400"/>
            </a:pPr>
            <a:r>
              <a:t>NTHU Introduction to ML 2024</a:t>
            </a:r>
          </a:p>
          <a:p>
            <a:pPr>
              <a:defRPr sz="5400"/>
            </a:pPr>
            <a:r>
              <a:t>Lab 1</a:t>
            </a:r>
            <a:br/>
            <a:r>
              <a:rPr sz="4500" u="sng"/>
              <a:t>Grip Force Prediction using Regression</a:t>
            </a:r>
          </a:p>
        </p:txBody>
      </p:sp>
      <p:sp>
        <p:nvSpPr>
          <p:cNvPr id="149" name="Google Shape;94;p1"/>
          <p:cNvSpPr txBox="1"/>
          <p:nvPr>
            <p:ph type="subTitle" sz="quarter" idx="1"/>
          </p:nvPr>
        </p:nvSpPr>
        <p:spPr>
          <a:xfrm>
            <a:off x="1524000" y="3602037"/>
            <a:ext cx="9144000" cy="1655762"/>
          </a:xfrm>
          <a:prstGeom prst="rect">
            <a:avLst/>
          </a:prstGeom>
        </p:spPr>
        <p:txBody>
          <a:bodyPr/>
          <a:lstStyle/>
          <a:p>
            <a:pPr marL="0">
              <a:spcBef>
                <a:spcPts val="0"/>
              </a:spcBef>
            </a:pPr>
            <a:r>
              <a:t>Jui-Yun Su</a:t>
            </a:r>
            <a:endParaRPr sz="2800"/>
          </a:p>
          <a:p>
            <a:pPr marL="0"/>
            <a:r>
              <a:t>Po-Chih Kuo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Google Shape;161;p6"/>
          <p:cNvSpPr txBox="1"/>
          <p:nvPr>
            <p:ph type="title"/>
          </p:nvPr>
        </p:nvSpPr>
        <p:spPr>
          <a:xfrm>
            <a:off x="838200" y="365125"/>
            <a:ext cx="10515600" cy="1325563"/>
          </a:xfrm>
          <a:prstGeom prst="rect">
            <a:avLst/>
          </a:prstGeom>
        </p:spPr>
        <p:txBody>
          <a:bodyPr/>
          <a:lstStyle/>
          <a:p>
            <a:pPr/>
            <a:r>
              <a:t>Basic Implementation (50%)</a:t>
            </a:r>
          </a:p>
        </p:txBody>
      </p:sp>
      <p:sp>
        <p:nvSpPr>
          <p:cNvPr id="190" name="Google Shape;162;p6"/>
          <p:cNvSpPr txBox="1"/>
          <p:nvPr>
            <p:ph type="body" idx="1"/>
          </p:nvPr>
        </p:nvSpPr>
        <p:spPr>
          <a:xfrm>
            <a:off x="686231" y="1787369"/>
            <a:ext cx="10515601" cy="4351340"/>
          </a:xfrm>
          <a:prstGeom prst="rect">
            <a:avLst/>
          </a:prstGeom>
        </p:spPr>
        <p:txBody>
          <a:bodyPr/>
          <a:lstStyle/>
          <a:p>
            <a:pPr>
              <a:lnSpc>
                <a:spcPct val="150000"/>
              </a:lnSpc>
              <a:spcBef>
                <a:spcPts val="0"/>
              </a:spcBef>
              <a:buFont typeface="Calibri"/>
            </a:pPr>
            <a:r>
              <a:t>Given 10,000 subjects’ body weight and grip force</a:t>
            </a:r>
          </a:p>
          <a:p>
            <a:pPr>
              <a:lnSpc>
                <a:spcPct val="150000"/>
              </a:lnSpc>
              <a:spcBef>
                <a:spcPts val="0"/>
              </a:spcBef>
              <a:buFont typeface="Calibri"/>
            </a:pPr>
            <a:r>
              <a:t>Implement </a:t>
            </a:r>
            <a:r>
              <a:rPr>
                <a:solidFill>
                  <a:srgbClr val="FF0000"/>
                </a:solidFill>
              </a:rPr>
              <a:t>gradient descent</a:t>
            </a:r>
            <a:r>
              <a:t> to build a regression model using body weight as the input variable to predict grip force</a:t>
            </a:r>
          </a:p>
          <a:p>
            <a:pPr>
              <a:lnSpc>
                <a:spcPct val="150000"/>
              </a:lnSpc>
              <a:spcBef>
                <a:spcPts val="0"/>
              </a:spcBef>
              <a:buFont typeface="Calibri"/>
            </a:pPr>
            <a:r>
              <a:t>Please use the provided file as your input and submit your predictions to Kaggle (link in Page 19)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oogle Shape;167;p7"/>
          <p:cNvSpPr txBox="1"/>
          <p:nvPr>
            <p:ph type="title"/>
          </p:nvPr>
        </p:nvSpPr>
        <p:spPr>
          <a:xfrm>
            <a:off x="838200" y="365125"/>
            <a:ext cx="10515600" cy="1325563"/>
          </a:xfrm>
          <a:prstGeom prst="rect">
            <a:avLst/>
          </a:prstGeom>
        </p:spPr>
        <p:txBody>
          <a:bodyPr/>
          <a:lstStyle/>
          <a:p>
            <a:pPr/>
            <a:r>
              <a:t>Basic Grading Policy</a:t>
            </a:r>
          </a:p>
        </p:txBody>
      </p:sp>
      <p:sp>
        <p:nvSpPr>
          <p:cNvPr id="193" name="Google Shape;168;p7"/>
          <p:cNvSpPr txBox="1"/>
          <p:nvPr>
            <p:ph type="body" idx="1"/>
          </p:nvPr>
        </p:nvSpPr>
        <p:spPr>
          <a:xfrm>
            <a:off x="838200" y="1813898"/>
            <a:ext cx="10515600" cy="4351203"/>
          </a:xfrm>
          <a:prstGeom prst="rect">
            <a:avLst/>
          </a:prstGeom>
        </p:spPr>
        <p:txBody>
          <a:bodyPr/>
          <a:lstStyle/>
          <a:p>
            <a:pPr marL="228600" indent="-228600">
              <a:spcBef>
                <a:spcPts val="0"/>
              </a:spcBef>
            </a:pPr>
            <a:r>
              <a:t>Baseline – 50%</a:t>
            </a:r>
          </a:p>
          <a:p>
            <a:pPr marL="0" indent="0">
              <a:spcBef>
                <a:spcPts val="0"/>
              </a:spcBef>
              <a:buSzTx/>
              <a:buNone/>
            </a:pPr>
            <a:r>
              <a:t>	</a:t>
            </a:r>
          </a:p>
          <a:p>
            <a:pPr lvl="1" marL="971550" indent="-374650">
              <a:spcBef>
                <a:spcPts val="500"/>
              </a:spcBef>
              <a:buSzPts val="2400"/>
              <a:defRPr sz="2400"/>
            </a:pPr>
            <a:r>
              <a:t>Submit the answer (.csv) to Kaggle </a:t>
            </a:r>
            <a:r>
              <a:rPr b="1" sz="2800"/>
              <a:t>ML2024-Lab1-BasicPart</a:t>
            </a:r>
            <a:endParaRPr b="1" sz="2800"/>
          </a:p>
          <a:p>
            <a:pPr lvl="1" marL="971550" indent="-374650">
              <a:spcBef>
                <a:spcPts val="500"/>
              </a:spcBef>
              <a:buSzPts val="2400"/>
              <a:defRPr sz="2400"/>
            </a:pPr>
            <a:r>
              <a:t>Get all if MAPE &lt;= 25%</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73;p8"/>
          <p:cNvSpPr txBox="1"/>
          <p:nvPr>
            <p:ph type="title"/>
          </p:nvPr>
        </p:nvSpPr>
        <p:spPr>
          <a:xfrm>
            <a:off x="838200" y="365125"/>
            <a:ext cx="10515600" cy="1325563"/>
          </a:xfrm>
          <a:prstGeom prst="rect">
            <a:avLst/>
          </a:prstGeom>
        </p:spPr>
        <p:txBody>
          <a:bodyPr/>
          <a:lstStyle/>
          <a:p>
            <a:pPr/>
            <a:r>
              <a:t>The Evaluation Metric</a:t>
            </a:r>
          </a:p>
        </p:txBody>
      </p:sp>
      <p:pic>
        <p:nvPicPr>
          <p:cNvPr id="196" name="Google Shape;175;p8" descr="Google Shape;175;p8"/>
          <p:cNvPicPr>
            <a:picLocks noChangeAspect="1"/>
          </p:cNvPicPr>
          <p:nvPr/>
        </p:nvPicPr>
        <p:blipFill>
          <a:blip r:embed="rId2">
            <a:extLst/>
          </a:blip>
          <a:stretch>
            <a:fillRect/>
          </a:stretch>
        </p:blipFill>
        <p:spPr>
          <a:xfrm>
            <a:off x="3190875" y="2454442"/>
            <a:ext cx="2905125" cy="762003"/>
          </a:xfrm>
          <a:prstGeom prst="rect">
            <a:avLst/>
          </a:prstGeom>
          <a:ln w="12700">
            <a:miter lim="400000"/>
          </a:ln>
        </p:spPr>
      </p:pic>
      <p:sp>
        <p:nvSpPr>
          <p:cNvPr id="197" name="Google Shape;174;p8"/>
          <p:cNvSpPr txBox="1"/>
          <p:nvPr>
            <p:ph type="body" idx="1"/>
          </p:nvPr>
        </p:nvSpPr>
        <p:spPr>
          <a:prstGeom prst="rect">
            <a:avLst/>
          </a:prstGeom>
        </p:spPr>
        <p:txBody>
          <a:bodyPr/>
          <a:lstStyle/>
          <a:p>
            <a:pPr marL="228600" indent="-228600">
              <a:spcBef>
                <a:spcPts val="0"/>
              </a:spcBef>
            </a:pPr>
            <a:r>
              <a:t>MAPE (Mean absolute percentage error)  </a:t>
            </a:r>
          </a:p>
          <a:p>
            <a:pPr marL="228600" indent="-228600"/>
          </a:p>
          <a:p>
            <a:pPr marL="228600" indent="-228600"/>
          </a:p>
          <a:p>
            <a:pPr marL="228600" indent="-228600"/>
          </a:p>
        </p:txBody>
      </p:sp>
      <p:pic>
        <p:nvPicPr>
          <p:cNvPr id="198" name="截圖 2024-09-12 上午11.15.12.png" descr="截圖 2024-09-12 上午11.15.12.png"/>
          <p:cNvPicPr>
            <a:picLocks noChangeAspect="1"/>
          </p:cNvPicPr>
          <p:nvPr/>
        </p:nvPicPr>
        <p:blipFill>
          <a:blip r:embed="rId3">
            <a:extLst/>
          </a:blip>
          <a:stretch>
            <a:fillRect/>
          </a:stretch>
        </p:blipFill>
        <p:spPr>
          <a:xfrm>
            <a:off x="776211" y="3398635"/>
            <a:ext cx="6381257" cy="239780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Google Shape;173;p8"/>
          <p:cNvSpPr txBox="1"/>
          <p:nvPr>
            <p:ph type="title"/>
          </p:nvPr>
        </p:nvSpPr>
        <p:spPr>
          <a:prstGeom prst="rect">
            <a:avLst/>
          </a:prstGeom>
        </p:spPr>
        <p:txBody>
          <a:bodyPr/>
          <a:lstStyle/>
          <a:p>
            <a:pPr/>
            <a:r>
              <a:t>The Evaluation Metric</a:t>
            </a:r>
          </a:p>
        </p:txBody>
      </p:sp>
      <p:sp>
        <p:nvSpPr>
          <p:cNvPr id="201" name="Google Shape;174;p8"/>
          <p:cNvSpPr txBox="1"/>
          <p:nvPr>
            <p:ph type="body" idx="1"/>
          </p:nvPr>
        </p:nvSpPr>
        <p:spPr>
          <a:xfrm>
            <a:off x="838200" y="1787439"/>
            <a:ext cx="10515601" cy="4351201"/>
          </a:xfrm>
          <a:prstGeom prst="rect">
            <a:avLst/>
          </a:prstGeom>
          <a:blipFill>
            <a:blip r:embed="rId2"/>
            <a:stretch>
              <a:fillRect/>
            </a:stretch>
          </a:blipFill>
        </p:spPr>
        <p:txBody>
          <a:bodyPr/>
          <a:lstStyle>
            <a:lvl1pPr marL="0" indent="228600">
              <a:spcBef>
                <a:spcPts val="0"/>
              </a:spcBef>
              <a:buSzTx/>
              <a:buNone/>
            </a:lvl1pPr>
          </a:lstStyle>
          <a:p>
            <a:pPr/>
            <a:r>
              <a:t>  </a:t>
            </a:r>
          </a:p>
        </p:txBody>
      </p:sp>
      <p:pic>
        <p:nvPicPr>
          <p:cNvPr id="202" name="Google Shape;175;p8" descr="Google Shape;175;p8"/>
          <p:cNvPicPr>
            <a:picLocks noChangeAspect="1"/>
          </p:cNvPicPr>
          <p:nvPr/>
        </p:nvPicPr>
        <p:blipFill>
          <a:blip r:embed="rId3">
            <a:extLst/>
          </a:blip>
          <a:stretch>
            <a:fillRect/>
          </a:stretch>
        </p:blipFill>
        <p:spPr>
          <a:xfrm>
            <a:off x="3190875" y="2454442"/>
            <a:ext cx="2905125" cy="76200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Google Shape;180;p9"/>
          <p:cNvSpPr txBox="1"/>
          <p:nvPr>
            <p:ph type="title"/>
          </p:nvPr>
        </p:nvSpPr>
        <p:spPr>
          <a:xfrm>
            <a:off x="838200" y="365125"/>
            <a:ext cx="10515600" cy="1325563"/>
          </a:xfrm>
          <a:prstGeom prst="rect">
            <a:avLst/>
          </a:prstGeom>
        </p:spPr>
        <p:txBody>
          <a:bodyPr/>
          <a:lstStyle/>
          <a:p>
            <a:pPr/>
            <a:r>
              <a:t>Advanced Implementation (45%)</a:t>
            </a:r>
          </a:p>
        </p:txBody>
      </p:sp>
      <p:sp>
        <p:nvSpPr>
          <p:cNvPr id="205" name="Google Shape;181;p9"/>
          <p:cNvSpPr txBox="1"/>
          <p:nvPr>
            <p:ph type="body" idx="1"/>
          </p:nvPr>
        </p:nvSpPr>
        <p:spPr>
          <a:xfrm>
            <a:off x="838200" y="1825625"/>
            <a:ext cx="10515600" cy="4351338"/>
          </a:xfrm>
          <a:prstGeom prst="rect">
            <a:avLst/>
          </a:prstGeom>
        </p:spPr>
        <p:txBody>
          <a:bodyPr anchor="ctr"/>
          <a:lstStyle/>
          <a:p>
            <a:pPr>
              <a:lnSpc>
                <a:spcPct val="100000"/>
              </a:lnSpc>
              <a:buFont typeface="Calibri"/>
            </a:pPr>
            <a:r>
              <a:t>Combine with other conditions or modify the approach from the basic model to improve your predictions</a:t>
            </a:r>
          </a:p>
          <a:p>
            <a:pPr>
              <a:lnSpc>
                <a:spcPct val="100000"/>
              </a:lnSpc>
              <a:buFont typeface="Calibri"/>
            </a:pPr>
            <a:r>
              <a:t>You may complete this part in any way you prefer, including using matrix inverse, but do not import additional modules.</a:t>
            </a:r>
          </a:p>
          <a:p>
            <a:pPr>
              <a:lnSpc>
                <a:spcPct val="100000"/>
              </a:lnSpc>
              <a:buFont typeface="Calibri"/>
            </a:pPr>
            <a:r>
              <a:t>Using only </a:t>
            </a:r>
            <a:r>
              <a:rPr i="1"/>
              <a:t>body weight</a:t>
            </a:r>
            <a:r>
              <a:t> (as done in the basic part) will not earn points</a:t>
            </a:r>
          </a:p>
          <a:p>
            <a:pPr>
              <a:lnSpc>
                <a:spcPct val="100000"/>
              </a:lnSpc>
              <a:buFont typeface="Calibri"/>
            </a:pPr>
            <a:r>
              <a:t>Please use the provided file as your input and submit your predictions to Kaggle.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oogle Shape;186;p10"/>
          <p:cNvSpPr txBox="1"/>
          <p:nvPr>
            <p:ph type="title"/>
          </p:nvPr>
        </p:nvSpPr>
        <p:spPr>
          <a:xfrm>
            <a:off x="838200" y="365125"/>
            <a:ext cx="10515600" cy="1325563"/>
          </a:xfrm>
          <a:prstGeom prst="rect">
            <a:avLst/>
          </a:prstGeom>
        </p:spPr>
        <p:txBody>
          <a:bodyPr/>
          <a:lstStyle/>
          <a:p>
            <a:pPr/>
            <a:r>
              <a:t>Advanced Grading Policy</a:t>
            </a:r>
          </a:p>
        </p:txBody>
      </p:sp>
      <p:sp>
        <p:nvSpPr>
          <p:cNvPr id="208" name="Google Shape;187;p10"/>
          <p:cNvSpPr txBox="1"/>
          <p:nvPr>
            <p:ph type="body" idx="1"/>
          </p:nvPr>
        </p:nvSpPr>
        <p:spPr>
          <a:xfrm>
            <a:off x="838200" y="1825625"/>
            <a:ext cx="10515600" cy="4351338"/>
          </a:xfrm>
          <a:prstGeom prst="rect">
            <a:avLst/>
          </a:prstGeom>
        </p:spPr>
        <p:txBody>
          <a:bodyPr/>
          <a:lstStyle/>
          <a:p>
            <a:pPr marL="228600" indent="-228600">
              <a:lnSpc>
                <a:spcPct val="115000"/>
              </a:lnSpc>
              <a:spcBef>
                <a:spcPts val="0"/>
              </a:spcBef>
            </a:pPr>
            <a:r>
              <a:t>Baseline – 35% (There are 3 baselines to beat)</a:t>
            </a:r>
          </a:p>
          <a:p>
            <a:pPr lvl="1" marL="685800" indent="-228600">
              <a:lnSpc>
                <a:spcPct val="115000"/>
              </a:lnSpc>
              <a:spcBef>
                <a:spcPts val="500"/>
              </a:spcBef>
              <a:buSzPts val="2400"/>
              <a:defRPr sz="2400"/>
            </a:pPr>
            <a:r>
              <a:t>MAPE &lt; 22%   =&gt; 20% (1st baseline)</a:t>
            </a:r>
          </a:p>
          <a:p>
            <a:pPr lvl="1" marL="685800" indent="-228600">
              <a:lnSpc>
                <a:spcPct val="115000"/>
              </a:lnSpc>
              <a:spcBef>
                <a:spcPts val="500"/>
              </a:spcBef>
              <a:buSzPts val="2400"/>
              <a:defRPr sz="2400"/>
            </a:pPr>
            <a:r>
              <a:t>MAPE &lt; 20%   =&gt; 10% (2nd baseline)</a:t>
            </a:r>
          </a:p>
          <a:p>
            <a:pPr lvl="1" marL="685800" indent="-228600">
              <a:lnSpc>
                <a:spcPct val="115000"/>
              </a:lnSpc>
              <a:spcBef>
                <a:spcPts val="500"/>
              </a:spcBef>
              <a:buSzPts val="2400"/>
              <a:defRPr sz="2400"/>
            </a:pPr>
            <a:r>
              <a:t>MAPE &lt; 17%   =&gt;  5%  (3rd baseline)</a:t>
            </a:r>
          </a:p>
          <a:p>
            <a:pPr marL="228600" indent="-228600">
              <a:lnSpc>
                <a:spcPct val="115000"/>
              </a:lnSpc>
            </a:pPr>
            <a:r>
              <a:t>Ranking –10%</a:t>
            </a:r>
          </a:p>
          <a:p>
            <a:pPr lvl="1" marL="685800" indent="-228600">
              <a:lnSpc>
                <a:spcPct val="115000"/>
              </a:lnSpc>
              <a:spcBef>
                <a:spcPts val="500"/>
              </a:spcBef>
              <a:buSzPts val="2400"/>
              <a:defRPr sz="2400"/>
            </a:pPr>
            <a:r>
              <a:t>Compete your MAPE with the whole class</a:t>
            </a:r>
          </a:p>
          <a:p>
            <a:pPr marL="228600" indent="-228600">
              <a:lnSpc>
                <a:spcPct val="115000"/>
              </a:lnSpc>
              <a:spcBef>
                <a:spcPts val="500"/>
              </a:spcBef>
              <a:buSzPts val="2600"/>
              <a:defRPr sz="2600"/>
            </a:pPr>
            <a:r>
              <a:t>Submit the answer (.csv) to Kaggle </a:t>
            </a:r>
            <a:r>
              <a:rPr b="1" sz="2800"/>
              <a:t>ML2024-Lab1-AdvancedPart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Google Shape;192;p11"/>
          <p:cNvSpPr txBox="1"/>
          <p:nvPr>
            <p:ph type="title"/>
          </p:nvPr>
        </p:nvSpPr>
        <p:spPr>
          <a:xfrm>
            <a:off x="838200" y="365125"/>
            <a:ext cx="10515600" cy="1325563"/>
          </a:xfrm>
          <a:prstGeom prst="rect">
            <a:avLst/>
          </a:prstGeom>
        </p:spPr>
        <p:txBody>
          <a:bodyPr/>
          <a:lstStyle/>
          <a:p>
            <a:pPr/>
            <a:r>
              <a:t>Template</a:t>
            </a:r>
          </a:p>
        </p:txBody>
      </p:sp>
      <p:sp>
        <p:nvSpPr>
          <p:cNvPr id="211" name="Google Shape;193;p11"/>
          <p:cNvSpPr txBox="1"/>
          <p:nvPr>
            <p:ph type="body" sz="half" idx="1"/>
          </p:nvPr>
        </p:nvSpPr>
        <p:spPr>
          <a:xfrm>
            <a:off x="813716" y="1787369"/>
            <a:ext cx="5001131" cy="4351340"/>
          </a:xfrm>
          <a:prstGeom prst="rect">
            <a:avLst/>
          </a:prstGeom>
        </p:spPr>
        <p:txBody>
          <a:bodyPr/>
          <a:lstStyle/>
          <a:p>
            <a:pPr>
              <a:lnSpc>
                <a:spcPct val="100000"/>
              </a:lnSpc>
              <a:buFont typeface="Calibri"/>
            </a:pPr>
            <a:r>
              <a:t>You must use the given file “Lab1_template.ipynb” to build the model</a:t>
            </a:r>
          </a:p>
          <a:p>
            <a:pPr>
              <a:lnSpc>
                <a:spcPct val="100000"/>
              </a:lnSpc>
              <a:buFont typeface="Calibri"/>
            </a:pPr>
            <a:r>
              <a:t>Except for the imported packages in the template, </a:t>
            </a:r>
            <a:r>
              <a:rPr>
                <a:solidFill>
                  <a:srgbClr val="0E0E0E"/>
                </a:solidFill>
              </a:rPr>
              <a:t>you may not use any additional packages in both the basic and advanced parts.</a:t>
            </a:r>
          </a:p>
        </p:txBody>
      </p:sp>
      <p:pic>
        <p:nvPicPr>
          <p:cNvPr id="212" name="Google Shape;194;p11" descr="Google Shape;194;p11"/>
          <p:cNvPicPr>
            <a:picLocks noChangeAspect="1"/>
          </p:cNvPicPr>
          <p:nvPr/>
        </p:nvPicPr>
        <p:blipFill>
          <a:blip r:embed="rId2">
            <a:extLst/>
          </a:blip>
          <a:srcRect l="0" t="0" r="15004" b="0"/>
          <a:stretch>
            <a:fillRect/>
          </a:stretch>
        </p:blipFill>
        <p:spPr>
          <a:xfrm>
            <a:off x="6127935" y="1838523"/>
            <a:ext cx="5187574" cy="336425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Google Shape;199;p12"/>
          <p:cNvSpPr txBox="1"/>
          <p:nvPr>
            <p:ph type="title"/>
          </p:nvPr>
        </p:nvSpPr>
        <p:spPr>
          <a:xfrm>
            <a:off x="838200" y="365125"/>
            <a:ext cx="10515600" cy="1325563"/>
          </a:xfrm>
          <a:prstGeom prst="rect">
            <a:avLst/>
          </a:prstGeom>
        </p:spPr>
        <p:txBody>
          <a:bodyPr/>
          <a:lstStyle/>
          <a:p>
            <a:pPr/>
            <a:r>
              <a:t>Basic Input File Format</a:t>
            </a:r>
          </a:p>
        </p:txBody>
      </p:sp>
      <p:sp>
        <p:nvSpPr>
          <p:cNvPr id="215" name="Google Shape;200;p12"/>
          <p:cNvSpPr txBox="1"/>
          <p:nvPr>
            <p:ph type="body" sz="half" idx="1"/>
          </p:nvPr>
        </p:nvSpPr>
        <p:spPr>
          <a:xfrm>
            <a:off x="838197" y="1825623"/>
            <a:ext cx="6452418" cy="4842809"/>
          </a:xfrm>
          <a:prstGeom prst="rect">
            <a:avLst/>
          </a:prstGeom>
        </p:spPr>
        <p:txBody>
          <a:bodyPr/>
          <a:lstStyle/>
          <a:p>
            <a:pPr marL="228600" indent="-228600">
              <a:spcBef>
                <a:spcPts val="0"/>
              </a:spcBef>
            </a:pPr>
            <a:r>
              <a:t>There will be two input files:</a:t>
            </a:r>
          </a:p>
          <a:p>
            <a:pPr marL="0" indent="177800">
              <a:spcBef>
                <a:spcPts val="0"/>
              </a:spcBef>
              <a:buSzTx/>
              <a:buNone/>
            </a:pPr>
          </a:p>
          <a:p>
            <a:pPr marL="374313" indent="-374313">
              <a:spcBef>
                <a:spcPts val="0"/>
              </a:spcBef>
              <a:buFontTx/>
              <a:buAutoNum type="arabicPeriod" startAt="1"/>
            </a:pPr>
            <a:r>
              <a:t>“lab1_basic_training.csv</a:t>
            </a:r>
          </a:p>
          <a:p>
            <a:pPr lvl="1" marL="800100" indent="-228600">
              <a:spcBef>
                <a:spcPts val="0"/>
              </a:spcBef>
            </a:pPr>
            <a:r>
              <a:t>Each row has weight and gripForce</a:t>
            </a:r>
          </a:p>
          <a:p>
            <a:pPr lvl="1" marL="800100" indent="-228600">
              <a:spcBef>
                <a:spcPts val="0"/>
              </a:spcBef>
            </a:pPr>
            <a:r>
              <a:t>Contains (10000 +1)  rows</a:t>
            </a:r>
          </a:p>
          <a:p>
            <a:pPr marL="0" indent="0">
              <a:spcBef>
                <a:spcPts val="0"/>
              </a:spcBef>
              <a:buSzTx/>
              <a:buNone/>
            </a:pPr>
          </a:p>
          <a:p>
            <a:pPr marL="374313" indent="-374313">
              <a:spcBef>
                <a:spcPts val="0"/>
              </a:spcBef>
              <a:buFontTx/>
              <a:buAutoNum type="arabicPeriod" startAt="1"/>
            </a:pPr>
            <a:r>
              <a:t>“lab1_basic_testing.csv”</a:t>
            </a:r>
          </a:p>
          <a:p>
            <a:pPr lvl="1" marL="800100" indent="-228600">
              <a:spcBef>
                <a:spcPts val="0"/>
              </a:spcBef>
            </a:pPr>
            <a:r>
              <a:t>Doesn’t have the gripForce column</a:t>
            </a:r>
          </a:p>
          <a:p>
            <a:pPr lvl="1" marL="800100" indent="-228600">
              <a:spcBef>
                <a:spcPts val="0"/>
              </a:spcBef>
            </a:pPr>
            <a:r>
              <a:t>Contains (100+1) rows </a:t>
            </a:r>
          </a:p>
        </p:txBody>
      </p:sp>
      <p:pic>
        <p:nvPicPr>
          <p:cNvPr id="216" name="Google Shape;201;p12" descr="Google Shape;201;p12"/>
          <p:cNvPicPr>
            <a:picLocks noChangeAspect="1"/>
          </p:cNvPicPr>
          <p:nvPr/>
        </p:nvPicPr>
        <p:blipFill>
          <a:blip r:embed="rId2">
            <a:extLst/>
          </a:blip>
          <a:stretch>
            <a:fillRect/>
          </a:stretch>
        </p:blipFill>
        <p:spPr>
          <a:xfrm>
            <a:off x="7252503" y="1202112"/>
            <a:ext cx="1651001" cy="4732801"/>
          </a:xfrm>
          <a:prstGeom prst="rect">
            <a:avLst/>
          </a:prstGeom>
          <a:ln w="12700">
            <a:miter lim="400000"/>
          </a:ln>
        </p:spPr>
      </p:pic>
      <p:pic>
        <p:nvPicPr>
          <p:cNvPr id="217" name="Google Shape;202;p12" descr="Google Shape;202;p12"/>
          <p:cNvPicPr>
            <a:picLocks noChangeAspect="1"/>
          </p:cNvPicPr>
          <p:nvPr/>
        </p:nvPicPr>
        <p:blipFill>
          <a:blip r:embed="rId3">
            <a:extLst/>
          </a:blip>
          <a:stretch>
            <a:fillRect/>
          </a:stretch>
        </p:blipFill>
        <p:spPr>
          <a:xfrm>
            <a:off x="8903499" y="1266825"/>
            <a:ext cx="1605851" cy="460337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Google Shape;207;p13"/>
          <p:cNvSpPr txBox="1"/>
          <p:nvPr>
            <p:ph type="title"/>
          </p:nvPr>
        </p:nvSpPr>
        <p:spPr>
          <a:xfrm>
            <a:off x="838200" y="365125"/>
            <a:ext cx="10515600" cy="1325563"/>
          </a:xfrm>
          <a:prstGeom prst="rect">
            <a:avLst/>
          </a:prstGeom>
        </p:spPr>
        <p:txBody>
          <a:bodyPr/>
          <a:lstStyle/>
          <a:p>
            <a:pPr/>
            <a:r>
              <a:t>Advanced Input File Format</a:t>
            </a:r>
          </a:p>
        </p:txBody>
      </p:sp>
      <p:sp>
        <p:nvSpPr>
          <p:cNvPr id="220" name="Google Shape;208;p13"/>
          <p:cNvSpPr txBox="1"/>
          <p:nvPr>
            <p:ph type="body" sz="half" idx="1"/>
          </p:nvPr>
        </p:nvSpPr>
        <p:spPr>
          <a:xfrm>
            <a:off x="861224" y="1883188"/>
            <a:ext cx="6266940" cy="4351339"/>
          </a:xfrm>
          <a:prstGeom prst="rect">
            <a:avLst/>
          </a:prstGeom>
        </p:spPr>
        <p:txBody>
          <a:bodyPr/>
          <a:lstStyle/>
          <a:p>
            <a:pPr marL="221740" indent="-221740">
              <a:spcBef>
                <a:spcPts val="0"/>
              </a:spcBef>
              <a:buSzPts val="2700"/>
              <a:defRPr sz="2700"/>
            </a:pPr>
            <a:r>
              <a:t>There will be two input files:</a:t>
            </a:r>
          </a:p>
          <a:p>
            <a:pPr marL="0" indent="171448">
              <a:spcBef>
                <a:spcPts val="0"/>
              </a:spcBef>
              <a:buSzTx/>
              <a:buNone/>
            </a:pPr>
            <a:endParaRPr sz="2700"/>
          </a:p>
          <a:p>
            <a:pPr marL="363086" indent="-363086">
              <a:spcBef>
                <a:spcPts val="0"/>
              </a:spcBef>
              <a:buSzPts val="2700"/>
              <a:buFontTx/>
              <a:buAutoNum type="arabicPeriod" startAt="1"/>
              <a:defRPr sz="2700"/>
            </a:pPr>
            <a:r>
              <a:t>“lab1_advanced_training.csv”</a:t>
            </a:r>
          </a:p>
          <a:p>
            <a:pPr lvl="1" marL="776097" indent="-221741">
              <a:spcBef>
                <a:spcPts val="0"/>
              </a:spcBef>
              <a:buSzPts val="2700"/>
              <a:defRPr sz="2700"/>
            </a:pPr>
            <a:r>
              <a:t>Each row has “age, gender, height, weight, body fat, diastolic, systolic, and gripForce”</a:t>
            </a:r>
          </a:p>
          <a:p>
            <a:pPr lvl="1" marL="776097" indent="-221741">
              <a:spcBef>
                <a:spcPts val="0"/>
              </a:spcBef>
              <a:buSzPts val="2700"/>
              <a:defRPr sz="2700"/>
            </a:pPr>
            <a:r>
              <a:t>Contains (10000 +1) rows</a:t>
            </a:r>
          </a:p>
          <a:p>
            <a:pPr marL="0" indent="0">
              <a:spcBef>
                <a:spcPts val="0"/>
              </a:spcBef>
              <a:buSzTx/>
              <a:buNone/>
            </a:pPr>
            <a:endParaRPr sz="2700"/>
          </a:p>
          <a:p>
            <a:pPr marL="363086" indent="-363086">
              <a:spcBef>
                <a:spcPts val="0"/>
              </a:spcBef>
              <a:buSzPts val="2700"/>
              <a:buFontTx/>
              <a:buAutoNum type="arabicPeriod" startAt="1"/>
              <a:defRPr sz="2700"/>
            </a:pPr>
            <a:r>
              <a:t>“lab1_advanced_testing.csv”</a:t>
            </a:r>
          </a:p>
          <a:p>
            <a:pPr lvl="1" marL="776097" indent="-221741">
              <a:spcBef>
                <a:spcPts val="0"/>
              </a:spcBef>
              <a:buSzPts val="2700"/>
              <a:defRPr sz="2700"/>
            </a:pPr>
            <a:r>
              <a:t>Doesn’t have the gripForce column</a:t>
            </a:r>
          </a:p>
          <a:p>
            <a:pPr lvl="1" marL="776097" indent="-221741">
              <a:spcBef>
                <a:spcPts val="0"/>
              </a:spcBef>
              <a:buSzPts val="2700"/>
              <a:defRPr sz="2700"/>
            </a:pPr>
            <a:r>
              <a:t>Contains (3000+1) rows </a:t>
            </a:r>
          </a:p>
        </p:txBody>
      </p:sp>
      <p:pic>
        <p:nvPicPr>
          <p:cNvPr id="221" name="Google Shape;209;p13" descr="Google Shape;209;p13"/>
          <p:cNvPicPr>
            <a:picLocks noChangeAspect="1"/>
          </p:cNvPicPr>
          <p:nvPr/>
        </p:nvPicPr>
        <p:blipFill>
          <a:blip r:embed="rId2">
            <a:extLst/>
          </a:blip>
          <a:stretch>
            <a:fillRect/>
          </a:stretch>
        </p:blipFill>
        <p:spPr>
          <a:xfrm>
            <a:off x="6987129" y="1409572"/>
            <a:ext cx="3602712" cy="2449827"/>
          </a:xfrm>
          <a:prstGeom prst="rect">
            <a:avLst/>
          </a:prstGeom>
          <a:ln w="12700">
            <a:miter lim="400000"/>
          </a:ln>
        </p:spPr>
      </p:pic>
      <p:pic>
        <p:nvPicPr>
          <p:cNvPr id="222" name="Google Shape;210;p13" descr="Google Shape;210;p13"/>
          <p:cNvPicPr>
            <a:picLocks noChangeAspect="1"/>
          </p:cNvPicPr>
          <p:nvPr/>
        </p:nvPicPr>
        <p:blipFill>
          <a:blip r:embed="rId3">
            <a:extLst/>
          </a:blip>
          <a:stretch>
            <a:fillRect/>
          </a:stretch>
        </p:blipFill>
        <p:spPr>
          <a:xfrm>
            <a:off x="6987126" y="3926073"/>
            <a:ext cx="3477758" cy="26938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oogle Shape;215;p14"/>
          <p:cNvSpPr txBox="1"/>
          <p:nvPr>
            <p:ph type="title"/>
          </p:nvPr>
        </p:nvSpPr>
        <p:spPr>
          <a:xfrm>
            <a:off x="838200" y="365125"/>
            <a:ext cx="10515600" cy="1325563"/>
          </a:xfrm>
          <a:prstGeom prst="rect">
            <a:avLst/>
          </a:prstGeom>
        </p:spPr>
        <p:txBody>
          <a:bodyPr/>
          <a:lstStyle/>
          <a:p>
            <a:pPr/>
            <a:r>
              <a:t>Output File Format</a:t>
            </a:r>
          </a:p>
        </p:txBody>
      </p:sp>
      <p:sp>
        <p:nvSpPr>
          <p:cNvPr id="225" name="Google Shape;216;p14"/>
          <p:cNvSpPr txBox="1"/>
          <p:nvPr>
            <p:ph type="body" sz="half" idx="1"/>
          </p:nvPr>
        </p:nvSpPr>
        <p:spPr>
          <a:xfrm>
            <a:off x="838196" y="1825625"/>
            <a:ext cx="6302345" cy="4351338"/>
          </a:xfrm>
          <a:prstGeom prst="rect">
            <a:avLst/>
          </a:prstGeom>
        </p:spPr>
        <p:txBody>
          <a:bodyPr/>
          <a:lstStyle/>
          <a:p>
            <a:pPr marL="195544" indent="-195544" defTabSz="832104">
              <a:lnSpc>
                <a:spcPct val="100000"/>
              </a:lnSpc>
              <a:spcBef>
                <a:spcPts val="900"/>
              </a:spcBef>
              <a:buSzPts val="2100"/>
              <a:defRPr sz="2184"/>
            </a:pPr>
            <a:r>
              <a:t>The prediction of both basic and advanced you submit to Kaggle must follow this format</a:t>
            </a:r>
          </a:p>
          <a:p>
            <a:pPr marL="195544" indent="-195544" defTabSz="832104">
              <a:lnSpc>
                <a:spcPct val="100000"/>
              </a:lnSpc>
              <a:spcBef>
                <a:spcPts val="900"/>
              </a:spcBef>
              <a:buSzPts val="2100"/>
              <a:defRPr sz="2184"/>
            </a:pPr>
            <a:r>
              <a:t>File names are not restricted</a:t>
            </a:r>
          </a:p>
          <a:p>
            <a:pPr marL="195544" indent="-195544" defTabSz="832104">
              <a:lnSpc>
                <a:spcPct val="100000"/>
              </a:lnSpc>
              <a:spcBef>
                <a:spcPts val="900"/>
              </a:spcBef>
              <a:buSzPts val="2100"/>
              <a:defRPr sz="2184"/>
            </a:pPr>
            <a:r>
              <a:t>Prediction for basic part should have 100+1 rows, and predictions for advanced part should have 3000+1 rows</a:t>
            </a:r>
          </a:p>
          <a:p>
            <a:pPr marL="195544" indent="-195544" defTabSz="832104">
              <a:lnSpc>
                <a:spcPct val="100000"/>
              </a:lnSpc>
              <a:spcBef>
                <a:spcPts val="900"/>
              </a:spcBef>
              <a:buSzPts val="2100"/>
              <a:defRPr sz="2184"/>
            </a:pPr>
            <a:r>
              <a:t>The first row is the header [“Id”, “gripForce”]</a:t>
            </a:r>
          </a:p>
          <a:p>
            <a:pPr marL="195544" indent="-195544" defTabSz="832104">
              <a:lnSpc>
                <a:spcPct val="100000"/>
              </a:lnSpc>
              <a:spcBef>
                <a:spcPts val="900"/>
              </a:spcBef>
              <a:buSzPts val="2100"/>
              <a:defRPr sz="2184"/>
            </a:pPr>
            <a:r>
              <a:t>Id starts from 0, and gripForce is the predicted answer</a:t>
            </a:r>
            <a:endParaRPr>
              <a:solidFill>
                <a:srgbClr val="993F3D"/>
              </a:solidFill>
            </a:endParaRPr>
          </a:p>
          <a:p>
            <a:pPr marL="195544" indent="-195544" defTabSz="832104">
              <a:lnSpc>
                <a:spcPct val="100000"/>
              </a:lnSpc>
              <a:spcBef>
                <a:spcPts val="900"/>
              </a:spcBef>
              <a:buSzPts val="2100"/>
              <a:defRPr sz="2184"/>
            </a:pPr>
            <a:r>
              <a:t>Please make sure your model can correctly output this format of csv file</a:t>
            </a:r>
          </a:p>
        </p:txBody>
      </p:sp>
      <p:pic>
        <p:nvPicPr>
          <p:cNvPr id="226" name="Google Shape;217;p14" descr="Google Shape;217;p14"/>
          <p:cNvPicPr>
            <a:picLocks noChangeAspect="1"/>
          </p:cNvPicPr>
          <p:nvPr/>
        </p:nvPicPr>
        <p:blipFill>
          <a:blip r:embed="rId2">
            <a:extLst/>
          </a:blip>
          <a:stretch>
            <a:fillRect/>
          </a:stretch>
        </p:blipFill>
        <p:spPr>
          <a:xfrm>
            <a:off x="7965067" y="1595365"/>
            <a:ext cx="2235203" cy="394970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99;p2"/>
          <p:cNvSpPr txBox="1"/>
          <p:nvPr>
            <p:ph type="title"/>
          </p:nvPr>
        </p:nvSpPr>
        <p:spPr>
          <a:xfrm>
            <a:off x="838200" y="365125"/>
            <a:ext cx="10515600" cy="1325563"/>
          </a:xfrm>
          <a:prstGeom prst="rect">
            <a:avLst/>
          </a:prstGeom>
        </p:spPr>
        <p:txBody>
          <a:bodyPr/>
          <a:lstStyle/>
          <a:p>
            <a:pPr/>
            <a:r>
              <a:t>Introduction</a:t>
            </a:r>
          </a:p>
        </p:txBody>
      </p:sp>
      <p:sp>
        <p:nvSpPr>
          <p:cNvPr id="152" name="Google Shape;100;p2"/>
          <p:cNvSpPr txBox="1"/>
          <p:nvPr>
            <p:ph type="body" idx="1"/>
          </p:nvPr>
        </p:nvSpPr>
        <p:spPr>
          <a:xfrm>
            <a:off x="1086900" y="1885024"/>
            <a:ext cx="7105499" cy="4842902"/>
          </a:xfrm>
          <a:prstGeom prst="rect">
            <a:avLst/>
          </a:prstGeom>
        </p:spPr>
        <p:txBody>
          <a:bodyPr/>
          <a:lstStyle/>
          <a:p>
            <a:pPr marL="228600" indent="-228600" algn="just">
              <a:lnSpc>
                <a:spcPct val="100000"/>
              </a:lnSpc>
              <a:spcBef>
                <a:spcPts val="0"/>
              </a:spcBef>
            </a:pPr>
            <a:r>
              <a:t>Understanding human body performance is critical for various applications, from health monitoring to sports science. Factors such as age, gender, height, weight, body fat percentage, and blood pressure can all influence physical capabilities, including grip strength.</a:t>
            </a:r>
          </a:p>
          <a:p>
            <a:pPr marL="228600" indent="-228600" algn="just">
              <a:lnSpc>
                <a:spcPct val="100000"/>
              </a:lnSpc>
              <a:spcBef>
                <a:spcPts val="500"/>
              </a:spcBef>
            </a:pPr>
            <a:r>
              <a:t>In this lab, students will need to develop predictive models to accurately estimate one’s grip force based on the body data.</a:t>
            </a:r>
          </a:p>
        </p:txBody>
      </p:sp>
      <p:pic>
        <p:nvPicPr>
          <p:cNvPr id="153" name="Google Shape;101;p2" descr="Google Shape;101;p2"/>
          <p:cNvPicPr>
            <a:picLocks noChangeAspect="1"/>
          </p:cNvPicPr>
          <p:nvPr/>
        </p:nvPicPr>
        <p:blipFill>
          <a:blip r:embed="rId2">
            <a:extLst/>
          </a:blip>
          <a:stretch>
            <a:fillRect/>
          </a:stretch>
        </p:blipFill>
        <p:spPr>
          <a:xfrm>
            <a:off x="8909200" y="2733874"/>
            <a:ext cx="2948475" cy="294847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Google Shape;222;p15"/>
          <p:cNvSpPr txBox="1"/>
          <p:nvPr>
            <p:ph type="title"/>
          </p:nvPr>
        </p:nvSpPr>
        <p:spPr>
          <a:xfrm>
            <a:off x="838200" y="365125"/>
            <a:ext cx="10515600" cy="1325563"/>
          </a:xfrm>
          <a:prstGeom prst="rect">
            <a:avLst/>
          </a:prstGeom>
        </p:spPr>
        <p:txBody>
          <a:bodyPr/>
          <a:lstStyle/>
          <a:p>
            <a:pPr/>
            <a:r>
              <a:t>Kaggle </a:t>
            </a:r>
          </a:p>
        </p:txBody>
      </p:sp>
      <p:sp>
        <p:nvSpPr>
          <p:cNvPr id="229" name="Google Shape;223;p15"/>
          <p:cNvSpPr txBox="1"/>
          <p:nvPr>
            <p:ph type="body" idx="1"/>
          </p:nvPr>
        </p:nvSpPr>
        <p:spPr>
          <a:xfrm>
            <a:off x="838200" y="1787369"/>
            <a:ext cx="10515600" cy="4351340"/>
          </a:xfrm>
          <a:prstGeom prst="rect">
            <a:avLst/>
          </a:prstGeom>
        </p:spPr>
        <p:txBody>
          <a:bodyPr/>
          <a:lstStyle/>
          <a:p>
            <a:pPr marL="228600" indent="-228600">
              <a:spcBef>
                <a:spcPts val="0"/>
              </a:spcBef>
            </a:pPr>
            <a:r>
              <a:t>We’ve created two competitions for Basic &amp; Advanced part respectively.</a:t>
            </a:r>
          </a:p>
          <a:p>
            <a:pPr marL="228600" indent="-228600">
              <a:spcBef>
                <a:spcPts val="400"/>
              </a:spcBef>
            </a:pPr>
            <a:r>
              <a:t>Basic part link: </a:t>
            </a:r>
            <a:r>
              <a:rPr sz="2100" u="sng">
                <a:solidFill>
                  <a:srgbClr val="0000FF"/>
                </a:solidFill>
                <a:uFill>
                  <a:solidFill>
                    <a:srgbClr val="0000FF"/>
                  </a:solidFill>
                </a:uFill>
                <a:hlinkClick r:id="rId2" invalidUrl="" action="" tgtFrame="" tooltip="" history="1" highlightClick="0" endSnd="0"/>
              </a:rPr>
              <a:t>https://www.kaggle.com/t/94e9d46e5923438ebc4ef5b4d6bb3270</a:t>
            </a:r>
          </a:p>
          <a:p>
            <a:pPr lvl="1" marL="800100" indent="-228600">
              <a:spcBef>
                <a:spcPts val="400"/>
              </a:spcBef>
              <a:buSzPts val="2400"/>
              <a:defRPr sz="2400"/>
            </a:pPr>
            <a:r>
              <a:t>You can check if you pass the baseline directly.(50%)</a:t>
            </a:r>
          </a:p>
          <a:p>
            <a:pPr marL="228600" indent="-228600">
              <a:spcBef>
                <a:spcPts val="400"/>
              </a:spcBef>
            </a:pPr>
            <a:r>
              <a:t>Advanced part link: </a:t>
            </a:r>
            <a:r>
              <a:rPr sz="2100" u="sng">
                <a:solidFill>
                  <a:srgbClr val="0000FF"/>
                </a:solidFill>
                <a:uFill>
                  <a:solidFill>
                    <a:srgbClr val="0000FF"/>
                  </a:solidFill>
                </a:uFill>
                <a:hlinkClick r:id="rId3" invalidUrl="" action="" tgtFrame="" tooltip="" history="1" highlightClick="0" endSnd="0"/>
              </a:rPr>
              <a:t>https://www.kaggle.com/t/f833b5c488d14f8581ce76fe4ec68228</a:t>
            </a:r>
          </a:p>
          <a:p>
            <a:pPr lvl="1" marL="800100" indent="-228600">
              <a:spcBef>
                <a:spcPts val="400"/>
              </a:spcBef>
              <a:buSzPts val="2400"/>
              <a:defRPr sz="2400"/>
            </a:pPr>
            <a:r>
              <a:t>In advanced part, we split data into public &amp; private two parts.</a:t>
            </a:r>
          </a:p>
          <a:p>
            <a:pPr lvl="1" marL="800100" indent="-228600">
              <a:spcBef>
                <a:spcPts val="400"/>
              </a:spcBef>
              <a:buSzPts val="2400"/>
              <a:defRPr sz="2400"/>
            </a:pPr>
            <a:r>
              <a:t>In public score, we have three baselines that you can also check if you get the points.(35%)</a:t>
            </a:r>
          </a:p>
          <a:p>
            <a:pPr lvl="1" marL="800100" indent="-228600">
              <a:spcBef>
                <a:spcPts val="400"/>
              </a:spcBef>
              <a:buSzPts val="2400"/>
              <a:defRPr sz="2400"/>
            </a:pPr>
            <a:r>
              <a:t>Private score is for ranking. The private score would be revealed after deadline.(10%)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Google Shape;228;p16"/>
          <p:cNvSpPr txBox="1"/>
          <p:nvPr>
            <p:ph type="title"/>
          </p:nvPr>
        </p:nvSpPr>
        <p:spPr>
          <a:xfrm>
            <a:off x="838200" y="365125"/>
            <a:ext cx="10515600" cy="1325563"/>
          </a:xfrm>
          <a:prstGeom prst="rect">
            <a:avLst/>
          </a:prstGeom>
        </p:spPr>
        <p:txBody>
          <a:bodyPr/>
          <a:lstStyle/>
          <a:p>
            <a:pPr/>
            <a:r>
              <a:t>Kaggle </a:t>
            </a:r>
          </a:p>
        </p:txBody>
      </p:sp>
      <p:sp>
        <p:nvSpPr>
          <p:cNvPr id="232" name="Google Shape;229;p16"/>
          <p:cNvSpPr txBox="1"/>
          <p:nvPr>
            <p:ph type="body" idx="1"/>
          </p:nvPr>
        </p:nvSpPr>
        <p:spPr>
          <a:xfrm>
            <a:off x="671601" y="1972146"/>
            <a:ext cx="10515601" cy="4351340"/>
          </a:xfrm>
          <a:prstGeom prst="rect">
            <a:avLst/>
          </a:prstGeom>
        </p:spPr>
        <p:txBody>
          <a:bodyPr/>
          <a:lstStyle/>
          <a:p>
            <a:pPr>
              <a:lnSpc>
                <a:spcPct val="115000"/>
              </a:lnSpc>
              <a:spcBef>
                <a:spcPts val="0"/>
              </a:spcBef>
              <a:buFont typeface="Calibri"/>
            </a:pPr>
            <a:r>
              <a:t>Please register your account.</a:t>
            </a:r>
          </a:p>
          <a:p>
            <a:pPr>
              <a:lnSpc>
                <a:spcPct val="115000"/>
              </a:lnSpc>
              <a:spcBef>
                <a:spcPts val="0"/>
              </a:spcBef>
              <a:buFont typeface="Calibri"/>
            </a:pPr>
            <a:r>
              <a:t>Click the ‘Join competition’ button to join.</a:t>
            </a:r>
          </a:p>
        </p:txBody>
      </p:sp>
      <p:pic>
        <p:nvPicPr>
          <p:cNvPr id="233" name="Google Shape;230;p16" descr="Google Shape;230;p16"/>
          <p:cNvPicPr>
            <a:picLocks noChangeAspect="1"/>
          </p:cNvPicPr>
          <p:nvPr/>
        </p:nvPicPr>
        <p:blipFill>
          <a:blip r:embed="rId2">
            <a:extLst/>
          </a:blip>
          <a:stretch>
            <a:fillRect/>
          </a:stretch>
        </p:blipFill>
        <p:spPr>
          <a:xfrm>
            <a:off x="797637" y="3379973"/>
            <a:ext cx="10263528" cy="2099826"/>
          </a:xfrm>
          <a:prstGeom prst="rect">
            <a:avLst/>
          </a:prstGeom>
          <a:ln>
            <a:solidFill>
              <a:srgbClr val="A7A7A7"/>
            </a:solidFill>
          </a:ln>
        </p:spPr>
      </p:pic>
      <p:sp>
        <p:nvSpPr>
          <p:cNvPr id="234" name="Google Shape;231;p16"/>
          <p:cNvSpPr/>
          <p:nvPr/>
        </p:nvSpPr>
        <p:spPr>
          <a:xfrm>
            <a:off x="8978678" y="3240392"/>
            <a:ext cx="1617001" cy="749401"/>
          </a:xfrm>
          <a:prstGeom prst="ellipse">
            <a:avLst/>
          </a:prstGeom>
          <a:ln w="25400">
            <a:solidFill>
              <a:schemeClr val="accent2"/>
            </a:solidFill>
            <a:miter lim="400000"/>
          </a:ln>
          <a:effectLst>
            <a:outerShdw sx="100000" sy="100000" kx="0" ky="0" algn="b" rotWithShape="0" blurRad="38100" dist="23000" dir="5400000">
              <a:srgbClr val="000000">
                <a:alpha val="34509"/>
              </a:srgbClr>
            </a:outerShdw>
          </a:effectLst>
        </p:spPr>
        <p:txBody>
          <a:bodyPr lIns="0" tIns="0" rIns="0" bIns="0" anchor="ct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Google Shape;236;p17"/>
          <p:cNvSpPr txBox="1"/>
          <p:nvPr>
            <p:ph type="title"/>
          </p:nvPr>
        </p:nvSpPr>
        <p:spPr>
          <a:xfrm>
            <a:off x="838200" y="365125"/>
            <a:ext cx="10515600" cy="1325563"/>
          </a:xfrm>
          <a:prstGeom prst="rect">
            <a:avLst/>
          </a:prstGeom>
        </p:spPr>
        <p:txBody>
          <a:bodyPr/>
          <a:lstStyle/>
          <a:p>
            <a:pPr/>
            <a:r>
              <a:t>Kaggle </a:t>
            </a:r>
          </a:p>
        </p:txBody>
      </p:sp>
      <p:sp>
        <p:nvSpPr>
          <p:cNvPr id="237" name="Google Shape;237;p17"/>
          <p:cNvSpPr txBox="1"/>
          <p:nvPr>
            <p:ph type="body" idx="1"/>
          </p:nvPr>
        </p:nvSpPr>
        <p:spPr>
          <a:xfrm>
            <a:off x="671601" y="1505018"/>
            <a:ext cx="10515601" cy="4351342"/>
          </a:xfrm>
          <a:prstGeom prst="rect">
            <a:avLst/>
          </a:prstGeom>
        </p:spPr>
        <p:txBody>
          <a:bodyPr/>
          <a:lstStyle/>
          <a:p>
            <a:pPr marL="193485" indent="-193485">
              <a:spcBef>
                <a:spcPts val="0"/>
              </a:spcBef>
              <a:buSzPts val="2300"/>
              <a:defRPr sz="2300">
                <a:solidFill>
                  <a:srgbClr val="D31F00"/>
                </a:solidFill>
              </a:defRPr>
            </a:pPr>
            <a:r>
              <a:t>After joining the competition, you should change your team name (each student is a team) to your </a:t>
            </a:r>
            <a:r>
              <a:rPr b="1" sz="2500">
                <a:solidFill>
                  <a:srgbClr val="000000"/>
                </a:solidFill>
              </a:rPr>
              <a:t>student ID.</a:t>
            </a:r>
          </a:p>
        </p:txBody>
      </p:sp>
      <p:pic>
        <p:nvPicPr>
          <p:cNvPr id="238" name="Google Shape;238;p17" descr="Google Shape;238;p17"/>
          <p:cNvPicPr>
            <a:picLocks noChangeAspect="1"/>
          </p:cNvPicPr>
          <p:nvPr/>
        </p:nvPicPr>
        <p:blipFill>
          <a:blip r:embed="rId2">
            <a:extLst/>
          </a:blip>
          <a:stretch>
            <a:fillRect/>
          </a:stretch>
        </p:blipFill>
        <p:spPr>
          <a:xfrm>
            <a:off x="1178638" y="2571924"/>
            <a:ext cx="9501528" cy="3029550"/>
          </a:xfrm>
          <a:prstGeom prst="rect">
            <a:avLst/>
          </a:prstGeom>
          <a:ln>
            <a:solidFill>
              <a:srgbClr val="A7A7A7"/>
            </a:solidFill>
          </a:ln>
        </p:spPr>
      </p:pic>
      <p:sp>
        <p:nvSpPr>
          <p:cNvPr id="239" name="Google Shape;239;p17"/>
          <p:cNvSpPr/>
          <p:nvPr/>
        </p:nvSpPr>
        <p:spPr>
          <a:xfrm>
            <a:off x="4944731" y="2571924"/>
            <a:ext cx="779401" cy="597301"/>
          </a:xfrm>
          <a:prstGeom prst="ellipse">
            <a:avLst/>
          </a:prstGeom>
          <a:ln w="25400">
            <a:solidFill>
              <a:schemeClr val="accent2"/>
            </a:solidFill>
            <a:miter lim="400000"/>
          </a:ln>
          <a:effectLst>
            <a:outerShdw sx="100000" sy="100000" kx="0" ky="0" algn="b" rotWithShape="0" blurRad="38100" dist="23000" dir="5400000">
              <a:srgbClr val="000000">
                <a:alpha val="34509"/>
              </a:srgbClr>
            </a:outerShdw>
          </a:effectLst>
        </p:spPr>
        <p:txBody>
          <a:bodyPr lIns="0" tIns="0" rIns="0" bIns="0" anchor="ctr"/>
          <a:lstStyle/>
          <a:p>
            <a:pPr/>
          </a:p>
        </p:txBody>
      </p:sp>
      <p:sp>
        <p:nvSpPr>
          <p:cNvPr id="240" name="Google Shape;240;p17"/>
          <p:cNvSpPr/>
          <p:nvPr/>
        </p:nvSpPr>
        <p:spPr>
          <a:xfrm>
            <a:off x="955534" y="4597694"/>
            <a:ext cx="1928702" cy="725101"/>
          </a:xfrm>
          <a:prstGeom prst="ellipse">
            <a:avLst/>
          </a:prstGeom>
          <a:ln w="25400">
            <a:solidFill>
              <a:schemeClr val="accent2"/>
            </a:solidFill>
            <a:miter lim="400000"/>
          </a:ln>
          <a:effectLst>
            <a:outerShdw sx="100000" sy="100000" kx="0" ky="0" algn="b" rotWithShape="0" blurRad="38100" dist="23000" dir="5400000">
              <a:srgbClr val="000000">
                <a:alpha val="34509"/>
              </a:srgbClr>
            </a:outerShdw>
          </a:effectLst>
        </p:spPr>
        <p:txBody>
          <a:bodyPr lIns="0" tIns="0" rIns="0" bIns="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Google Shape;245;g2fe6ea2521b_1_0"/>
          <p:cNvSpPr txBox="1"/>
          <p:nvPr>
            <p:ph type="title"/>
          </p:nvPr>
        </p:nvSpPr>
        <p:spPr>
          <a:xfrm>
            <a:off x="838200" y="365125"/>
            <a:ext cx="10515600" cy="1325700"/>
          </a:xfrm>
          <a:prstGeom prst="rect">
            <a:avLst/>
          </a:prstGeom>
        </p:spPr>
        <p:txBody>
          <a:bodyPr/>
          <a:lstStyle/>
          <a:p>
            <a:pPr/>
            <a:r>
              <a:t>Kaggle </a:t>
            </a:r>
          </a:p>
        </p:txBody>
      </p:sp>
      <p:sp>
        <p:nvSpPr>
          <p:cNvPr id="243" name="Google Shape;246;g2fe6ea2521b_1_0"/>
          <p:cNvSpPr txBox="1"/>
          <p:nvPr>
            <p:ph type="body" idx="1"/>
          </p:nvPr>
        </p:nvSpPr>
        <p:spPr>
          <a:xfrm>
            <a:off x="671601" y="1575468"/>
            <a:ext cx="10515601" cy="4351200"/>
          </a:xfrm>
          <a:prstGeom prst="rect">
            <a:avLst/>
          </a:prstGeom>
        </p:spPr>
        <p:txBody>
          <a:bodyPr/>
          <a:lstStyle/>
          <a:p>
            <a:pPr marL="193485" indent="-193485">
              <a:spcBef>
                <a:spcPts val="0"/>
              </a:spcBef>
              <a:buSzPts val="2300"/>
              <a:defRPr sz="2300"/>
            </a:pPr>
            <a:r>
              <a:t>Click the “Submit Prediction” button and upload your prediction file, then you will see your MAPE score</a:t>
            </a: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0" indent="146046">
              <a:spcBef>
                <a:spcPts val="0"/>
              </a:spcBef>
              <a:buSzTx/>
              <a:buNone/>
            </a:pPr>
            <a:endParaRPr b="1"/>
          </a:p>
          <a:p>
            <a:pPr marL="193485" indent="-193485">
              <a:spcBef>
                <a:spcPts val="0"/>
              </a:spcBef>
              <a:buSzPts val="2300"/>
              <a:defRPr sz="2300"/>
            </a:pPr>
            <a:r>
              <a:t>You can submit 50 times per day.</a:t>
            </a:r>
          </a:p>
        </p:txBody>
      </p:sp>
      <p:pic>
        <p:nvPicPr>
          <p:cNvPr id="244" name="Google Shape;247;g2fe6ea2521b_1_0" descr="Google Shape;247;g2fe6ea2521b_1_0"/>
          <p:cNvPicPr>
            <a:picLocks noChangeAspect="1"/>
          </p:cNvPicPr>
          <p:nvPr/>
        </p:nvPicPr>
        <p:blipFill>
          <a:blip r:embed="rId2">
            <a:extLst/>
          </a:blip>
          <a:stretch>
            <a:fillRect/>
          </a:stretch>
        </p:blipFill>
        <p:spPr>
          <a:xfrm>
            <a:off x="838200" y="2787300"/>
            <a:ext cx="6035124" cy="1240600"/>
          </a:xfrm>
          <a:prstGeom prst="rect">
            <a:avLst/>
          </a:prstGeom>
          <a:ln>
            <a:solidFill>
              <a:srgbClr val="A7A7A7"/>
            </a:solidFill>
          </a:ln>
        </p:spPr>
      </p:pic>
      <p:sp>
        <p:nvSpPr>
          <p:cNvPr id="245" name="Google Shape;248;g2fe6ea2521b_1_0"/>
          <p:cNvSpPr/>
          <p:nvPr/>
        </p:nvSpPr>
        <p:spPr>
          <a:xfrm>
            <a:off x="5363397" y="2613399"/>
            <a:ext cx="1465201" cy="7011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pic>
        <p:nvPicPr>
          <p:cNvPr id="246" name="Google Shape;249;g2fe6ea2521b_1_0" descr="Google Shape;249;g2fe6ea2521b_1_0"/>
          <p:cNvPicPr>
            <a:picLocks noChangeAspect="1"/>
          </p:cNvPicPr>
          <p:nvPr/>
        </p:nvPicPr>
        <p:blipFill>
          <a:blip r:embed="rId3">
            <a:extLst/>
          </a:blip>
          <a:stretch>
            <a:fillRect/>
          </a:stretch>
        </p:blipFill>
        <p:spPr>
          <a:xfrm>
            <a:off x="7174476" y="2367875"/>
            <a:ext cx="3473901" cy="4115049"/>
          </a:xfrm>
          <a:prstGeom prst="rect">
            <a:avLst/>
          </a:prstGeom>
          <a:ln>
            <a:solidFill>
              <a:srgbClr val="A7A7A7"/>
            </a:solidFill>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Google Shape;254;g2893b29ad35_1_1"/>
          <p:cNvSpPr txBox="1"/>
          <p:nvPr>
            <p:ph type="title"/>
          </p:nvPr>
        </p:nvSpPr>
        <p:spPr>
          <a:xfrm>
            <a:off x="838200" y="365125"/>
            <a:ext cx="10515600" cy="1325700"/>
          </a:xfrm>
          <a:prstGeom prst="rect">
            <a:avLst/>
          </a:prstGeom>
        </p:spPr>
        <p:txBody>
          <a:bodyPr/>
          <a:lstStyle/>
          <a:p>
            <a:pPr/>
            <a:r>
              <a:t>Kaggle (optional)</a:t>
            </a:r>
          </a:p>
        </p:txBody>
      </p:sp>
      <p:sp>
        <p:nvSpPr>
          <p:cNvPr id="249" name="Google Shape;255;g2893b29ad35_1_1"/>
          <p:cNvSpPr txBox="1"/>
          <p:nvPr>
            <p:ph type="body" idx="1"/>
          </p:nvPr>
        </p:nvSpPr>
        <p:spPr>
          <a:xfrm>
            <a:off x="671601" y="1575468"/>
            <a:ext cx="10515601" cy="4351200"/>
          </a:xfrm>
          <a:prstGeom prst="rect">
            <a:avLst/>
          </a:prstGeom>
        </p:spPr>
        <p:txBody>
          <a:bodyPr/>
          <a:lstStyle/>
          <a:p>
            <a:pPr marL="193485" indent="-193485">
              <a:lnSpc>
                <a:spcPct val="115000"/>
              </a:lnSpc>
              <a:spcBef>
                <a:spcPts val="0"/>
              </a:spcBef>
              <a:buSzPts val="2300"/>
              <a:defRPr sz="2300"/>
            </a:pPr>
            <a:r>
              <a:t>For advanced part, you can choose one of your predictions to compete with others</a:t>
            </a:r>
            <a:endParaRPr b="1"/>
          </a:p>
          <a:p>
            <a:pPr marL="193485" indent="-193485">
              <a:lnSpc>
                <a:spcPct val="115000"/>
              </a:lnSpc>
              <a:spcBef>
                <a:spcPts val="0"/>
              </a:spcBef>
              <a:buSzPts val="2300"/>
              <a:defRPr sz="2300"/>
            </a:pPr>
            <a:r>
              <a:t>If you don’t make a selection, the system will automatically choose the one with the best public score </a:t>
            </a:r>
          </a:p>
        </p:txBody>
      </p:sp>
      <p:pic>
        <p:nvPicPr>
          <p:cNvPr id="250" name="Google Shape;256;g2893b29ad35_1_1" descr="Google Shape;256;g2893b29ad35_1_1"/>
          <p:cNvPicPr>
            <a:picLocks noChangeAspect="1"/>
          </p:cNvPicPr>
          <p:nvPr/>
        </p:nvPicPr>
        <p:blipFill>
          <a:blip r:embed="rId2">
            <a:extLst/>
          </a:blip>
          <a:stretch>
            <a:fillRect/>
          </a:stretch>
        </p:blipFill>
        <p:spPr>
          <a:xfrm>
            <a:off x="2327862" y="2912324"/>
            <a:ext cx="7203079" cy="3591002"/>
          </a:xfrm>
          <a:prstGeom prst="rect">
            <a:avLst/>
          </a:prstGeom>
          <a:ln w="12700">
            <a:miter lim="400000"/>
          </a:ln>
        </p:spPr>
      </p:pic>
      <p:sp>
        <p:nvSpPr>
          <p:cNvPr id="251" name="Google Shape;257;g2893b29ad35_1_1"/>
          <p:cNvSpPr/>
          <p:nvPr/>
        </p:nvSpPr>
        <p:spPr>
          <a:xfrm>
            <a:off x="8827623" y="5765624"/>
            <a:ext cx="473101" cy="4608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Google Shape;262;p18"/>
          <p:cNvSpPr txBox="1"/>
          <p:nvPr>
            <p:ph type="title"/>
          </p:nvPr>
        </p:nvSpPr>
        <p:spPr>
          <a:xfrm>
            <a:off x="838200" y="365125"/>
            <a:ext cx="10515600" cy="1325563"/>
          </a:xfrm>
          <a:prstGeom prst="rect">
            <a:avLst/>
          </a:prstGeom>
        </p:spPr>
        <p:txBody>
          <a:bodyPr/>
          <a:lstStyle/>
          <a:p>
            <a:pPr/>
            <a:r>
              <a:t>Report</a:t>
            </a:r>
          </a:p>
        </p:txBody>
      </p:sp>
      <p:sp>
        <p:nvSpPr>
          <p:cNvPr id="254" name="Google Shape;263;p18"/>
          <p:cNvSpPr txBox="1"/>
          <p:nvPr>
            <p:ph type="body" idx="1"/>
          </p:nvPr>
        </p:nvSpPr>
        <p:spPr>
          <a:xfrm>
            <a:off x="838200" y="1825625"/>
            <a:ext cx="10515600" cy="4351338"/>
          </a:xfrm>
          <a:prstGeom prst="rect">
            <a:avLst/>
          </a:prstGeom>
        </p:spPr>
        <p:txBody>
          <a:bodyPr/>
          <a:lstStyle/>
          <a:p>
            <a:pPr marL="228600" indent="-228600">
              <a:spcBef>
                <a:spcPts val="0"/>
              </a:spcBef>
            </a:pPr>
            <a:r>
              <a:t>Named as “</a:t>
            </a:r>
            <a:r>
              <a:rPr b="1"/>
              <a:t>Lab1_report.pdf</a:t>
            </a:r>
            <a:r>
              <a:t>”</a:t>
            </a:r>
          </a:p>
          <a:p>
            <a:pPr marL="228600" indent="-228600"/>
            <a:r>
              <a:t>Write down your </a:t>
            </a:r>
            <a:r>
              <a:rPr b="1"/>
              <a:t>regression equation</a:t>
            </a:r>
            <a:r>
              <a:t> in basic part (1%)</a:t>
            </a:r>
          </a:p>
          <a:p>
            <a:pPr marL="228600" indent="-228600"/>
            <a:r>
              <a:t>Briefly describe the </a:t>
            </a:r>
            <a:r>
              <a:rPr b="1"/>
              <a:t>variables </a:t>
            </a:r>
            <a:r>
              <a:t>and</a:t>
            </a:r>
            <a:r>
              <a:rPr b="1"/>
              <a:t> </a:t>
            </a:r>
            <a:r>
              <a:t>the </a:t>
            </a:r>
            <a:r>
              <a:rPr b="1"/>
              <a:t>regression equation</a:t>
            </a:r>
            <a:r>
              <a:t> you used in the advanced part (2%)</a:t>
            </a:r>
          </a:p>
          <a:p>
            <a:pPr lvl="1" marL="685800" indent="-228600">
              <a:spcBef>
                <a:spcPts val="500"/>
              </a:spcBef>
              <a:buSzPts val="2400"/>
              <a:buFont typeface="Calibri"/>
              <a:buChar char="‐"/>
              <a:defRPr sz="2400"/>
            </a:pPr>
            <a:r>
              <a:t>No point would be given for the advanced part if you do not clearly point out the difference between the basic part and the advanced part</a:t>
            </a:r>
          </a:p>
          <a:p>
            <a:pPr marL="228600" indent="-228600"/>
            <a:r>
              <a:t>Briefly describe the difficulty you encountered (1%)</a:t>
            </a:r>
          </a:p>
          <a:p>
            <a:pPr marL="228600" indent="-228600"/>
            <a:r>
              <a:t>Summarize how you solve the difficulty and your reflections (1%)</a:t>
            </a:r>
          </a:p>
          <a:p>
            <a:pPr marL="228600" indent="-228600"/>
            <a:r>
              <a:t>No more than one page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Google Shape;268;p19"/>
          <p:cNvSpPr txBox="1"/>
          <p:nvPr>
            <p:ph type="title"/>
          </p:nvPr>
        </p:nvSpPr>
        <p:spPr>
          <a:xfrm>
            <a:off x="838200" y="338961"/>
            <a:ext cx="10515600" cy="1325564"/>
          </a:xfrm>
          <a:prstGeom prst="rect">
            <a:avLst/>
          </a:prstGeom>
        </p:spPr>
        <p:txBody>
          <a:bodyPr/>
          <a:lstStyle/>
          <a:p>
            <a:pPr/>
            <a:r>
              <a:t>Lab 1 Requirement</a:t>
            </a:r>
          </a:p>
        </p:txBody>
      </p:sp>
      <p:sp>
        <p:nvSpPr>
          <p:cNvPr id="257" name="Google Shape;269;p19"/>
          <p:cNvSpPr txBox="1"/>
          <p:nvPr>
            <p:ph type="body" idx="1"/>
          </p:nvPr>
        </p:nvSpPr>
        <p:spPr>
          <a:xfrm>
            <a:off x="908649" y="1664524"/>
            <a:ext cx="10515601" cy="4351201"/>
          </a:xfrm>
          <a:prstGeom prst="rect">
            <a:avLst/>
          </a:prstGeom>
        </p:spPr>
        <p:txBody>
          <a:bodyPr/>
          <a:lstStyle/>
          <a:p>
            <a:pPr marL="193281" indent="-201424" defTabSz="868680">
              <a:lnSpc>
                <a:spcPct val="95000"/>
              </a:lnSpc>
              <a:spcBef>
                <a:spcPts val="0"/>
              </a:spcBef>
              <a:buSzPts val="2100"/>
              <a:defRPr sz="2185"/>
            </a:pPr>
            <a:r>
              <a:t>Do it individually! Not as a team! (The team is for final project)</a:t>
            </a:r>
          </a:p>
          <a:p>
            <a:pPr marL="193281" indent="-201424" defTabSz="868680">
              <a:lnSpc>
                <a:spcPct val="95000"/>
              </a:lnSpc>
              <a:spcBef>
                <a:spcPts val="700"/>
              </a:spcBef>
              <a:buSzPts val="2100"/>
              <a:defRPr sz="2185"/>
            </a:pPr>
            <a:r>
              <a:t>Announce date: 2024/9/12</a:t>
            </a:r>
          </a:p>
          <a:p>
            <a:pPr marL="193281" indent="-201424" defTabSz="868680">
              <a:lnSpc>
                <a:spcPct val="95000"/>
              </a:lnSpc>
              <a:spcBef>
                <a:spcPts val="700"/>
              </a:spcBef>
              <a:buSzPts val="2100"/>
              <a:defRPr sz="2185"/>
            </a:pPr>
            <a:r>
              <a:t>Deadline: </a:t>
            </a:r>
            <a:r>
              <a:rPr>
                <a:solidFill>
                  <a:srgbClr val="FF2600"/>
                </a:solidFill>
              </a:rPr>
              <a:t>2024/9/26</a:t>
            </a:r>
            <a:r>
              <a:t> 23:59 (Late submission is not allowed!)</a:t>
            </a:r>
          </a:p>
          <a:p>
            <a:pPr marL="193281" indent="-201424" defTabSz="868680">
              <a:lnSpc>
                <a:spcPct val="95000"/>
              </a:lnSpc>
              <a:spcBef>
                <a:spcPts val="700"/>
              </a:spcBef>
              <a:buSzPts val="2100"/>
              <a:defRPr sz="2185"/>
            </a:pPr>
            <a:r>
              <a:t>Submit the answers (csv) to corresponding Kaggle competition. </a:t>
            </a:r>
          </a:p>
          <a:p>
            <a:pPr lvl="2" marL="966405" indent="-201423" defTabSz="868680">
              <a:lnSpc>
                <a:spcPct val="95000"/>
              </a:lnSpc>
              <a:spcBef>
                <a:spcPts val="300"/>
              </a:spcBef>
              <a:buSzPts val="2100"/>
              <a:buFont typeface="Calibri"/>
              <a:buChar char="‐"/>
              <a:defRPr b="1" sz="2185"/>
            </a:pPr>
            <a:r>
              <a:t>ML2024-Lab1-BasicPart</a:t>
            </a:r>
          </a:p>
          <a:p>
            <a:pPr lvl="2" marL="966405" indent="-201423" defTabSz="868680">
              <a:lnSpc>
                <a:spcPct val="95000"/>
              </a:lnSpc>
              <a:spcBef>
                <a:spcPts val="300"/>
              </a:spcBef>
              <a:buSzPts val="2100"/>
              <a:buFont typeface="Calibri"/>
              <a:buChar char="‐"/>
              <a:defRPr b="1" sz="2185"/>
            </a:pPr>
            <a:r>
              <a:t>ML2024-Lab1-AdvancedPart</a:t>
            </a:r>
          </a:p>
          <a:p>
            <a:pPr marL="193281" indent="-201424" defTabSz="868680">
              <a:lnSpc>
                <a:spcPct val="95000"/>
              </a:lnSpc>
              <a:spcBef>
                <a:spcPts val="700"/>
              </a:spcBef>
              <a:buSzPts val="2100"/>
              <a:defRPr sz="2185"/>
            </a:pPr>
            <a:r>
              <a:t>Hand in following files to </a:t>
            </a:r>
            <a:r>
              <a:rPr>
                <a:solidFill>
                  <a:srgbClr val="F12400"/>
                </a:solidFill>
              </a:rPr>
              <a:t>eeclass</a:t>
            </a:r>
            <a:r>
              <a:t> in the following format (Do not compressed!)</a:t>
            </a:r>
          </a:p>
          <a:p>
            <a:pPr lvl="2" marL="966405" indent="-201423" defTabSz="868680">
              <a:lnSpc>
                <a:spcPct val="95000"/>
              </a:lnSpc>
              <a:spcBef>
                <a:spcPts val="300"/>
              </a:spcBef>
              <a:buSzPts val="2100"/>
              <a:buFont typeface="Calibri"/>
              <a:buChar char="‐"/>
              <a:defRPr sz="2185"/>
            </a:pPr>
            <a:r>
              <a:t>Lab1.ipynb</a:t>
            </a:r>
          </a:p>
          <a:p>
            <a:pPr lvl="2" marL="966404" indent="-201422" defTabSz="868680">
              <a:lnSpc>
                <a:spcPct val="95000"/>
              </a:lnSpc>
              <a:spcBef>
                <a:spcPts val="300"/>
              </a:spcBef>
              <a:buSzPts val="2100"/>
              <a:buFont typeface="Calibri"/>
              <a:buChar char="‐"/>
              <a:defRPr sz="2185"/>
            </a:pPr>
            <a:r>
              <a:t>Lab1_report.pdf   </a:t>
            </a:r>
          </a:p>
          <a:p>
            <a:pPr marL="193281" indent="-201424" defTabSz="868680">
              <a:lnSpc>
                <a:spcPct val="95000"/>
              </a:lnSpc>
              <a:spcBef>
                <a:spcPts val="700"/>
              </a:spcBef>
              <a:buSzPts val="2100"/>
              <a:defRPr sz="2185">
                <a:solidFill>
                  <a:srgbClr val="FF2600"/>
                </a:solidFill>
              </a:defRPr>
            </a:pPr>
            <a:r>
              <a:t>5 Points would be deducted if your submission format is incorrect</a:t>
            </a:r>
          </a:p>
          <a:p>
            <a:pPr marL="193281" indent="-201424" defTabSz="868680">
              <a:lnSpc>
                <a:spcPct val="95000"/>
              </a:lnSpc>
              <a:spcBef>
                <a:spcPts val="700"/>
              </a:spcBef>
              <a:buSzPts val="2100"/>
              <a:defRPr sz="2185"/>
            </a:pPr>
            <a:r>
              <a:t>Lab 1 would be covered on the exam next time.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oogle Shape;274;p20"/>
          <p:cNvSpPr txBox="1"/>
          <p:nvPr>
            <p:ph type="title"/>
          </p:nvPr>
        </p:nvSpPr>
        <p:spPr>
          <a:xfrm>
            <a:off x="838200" y="365125"/>
            <a:ext cx="10515600" cy="1325563"/>
          </a:xfrm>
          <a:prstGeom prst="rect">
            <a:avLst/>
          </a:prstGeom>
        </p:spPr>
        <p:txBody>
          <a:bodyPr/>
          <a:lstStyle/>
          <a:p>
            <a:pPr/>
            <a:r>
              <a:t>Penalty</a:t>
            </a:r>
          </a:p>
        </p:txBody>
      </p:sp>
      <p:sp>
        <p:nvSpPr>
          <p:cNvPr id="260" name="Google Shape;275;p20"/>
          <p:cNvSpPr txBox="1"/>
          <p:nvPr>
            <p:ph type="body" idx="1"/>
          </p:nvPr>
        </p:nvSpPr>
        <p:spPr>
          <a:xfrm>
            <a:off x="838197" y="1825625"/>
            <a:ext cx="11287130" cy="4351338"/>
          </a:xfrm>
          <a:prstGeom prst="rect">
            <a:avLst/>
          </a:prstGeom>
        </p:spPr>
        <p:txBody>
          <a:bodyPr/>
          <a:lstStyle/>
          <a:p>
            <a:pPr marL="228600" indent="-228600">
              <a:spcBef>
                <a:spcPts val="0"/>
              </a:spcBef>
            </a:pPr>
            <a:r>
              <a:t>0 points if any of the following conditions happened</a:t>
            </a:r>
          </a:p>
          <a:p>
            <a:pPr lvl="1" marL="685800" indent="-228600">
              <a:spcBef>
                <a:spcPts val="500"/>
              </a:spcBef>
              <a:buFont typeface="Calibri"/>
              <a:buChar char="-"/>
            </a:pPr>
            <a:r>
              <a:t>Plagiarism</a:t>
            </a:r>
            <a:endParaRPr sz="2400"/>
          </a:p>
          <a:p>
            <a:pPr lvl="1" marL="685800" indent="-228600">
              <a:spcBef>
                <a:spcPts val="500"/>
              </a:spcBef>
              <a:buFont typeface="Calibri"/>
              <a:buChar char="-"/>
            </a:pPr>
            <a:r>
              <a:t>Late submission</a:t>
            </a:r>
            <a:endParaRPr sz="2400"/>
          </a:p>
          <a:p>
            <a:pPr lvl="1" marL="685800" indent="-228600">
              <a:spcBef>
                <a:spcPts val="500"/>
              </a:spcBef>
              <a:buFont typeface="Calibri"/>
              <a:buChar char="-"/>
            </a:pPr>
            <a:r>
              <a:t>Not using a template or importing any other packages in the basic part </a:t>
            </a:r>
            <a:endParaRPr sz="2400"/>
          </a:p>
          <a:p>
            <a:pPr lvl="1" marL="685800" indent="-228600">
              <a:spcBef>
                <a:spcPts val="500"/>
              </a:spcBef>
              <a:buFont typeface="Calibri"/>
              <a:buChar char="-"/>
            </a:pPr>
            <a:r>
              <a:t>No submission record on Kaggle</a:t>
            </a:r>
          </a:p>
          <a:p>
            <a:pPr lvl="1" marL="685800" indent="-228600">
              <a:spcBef>
                <a:spcPts val="500"/>
              </a:spcBef>
              <a:buChar char="-"/>
            </a:pPr>
            <a:r>
              <a:t>Your submission was not generated by your code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Google Shape;280;p21"/>
          <p:cNvSpPr txBox="1"/>
          <p:nvPr>
            <p:ph type="title"/>
          </p:nvPr>
        </p:nvSpPr>
        <p:spPr>
          <a:xfrm>
            <a:off x="838200" y="365125"/>
            <a:ext cx="10515600" cy="1325563"/>
          </a:xfrm>
          <a:prstGeom prst="rect">
            <a:avLst/>
          </a:prstGeom>
        </p:spPr>
        <p:txBody>
          <a:bodyPr/>
          <a:lstStyle/>
          <a:p>
            <a:pPr/>
            <a:r>
              <a:t>Questions?</a:t>
            </a:r>
          </a:p>
        </p:txBody>
      </p:sp>
      <p:sp>
        <p:nvSpPr>
          <p:cNvPr id="263" name="Google Shape;281;p21"/>
          <p:cNvSpPr txBox="1"/>
          <p:nvPr>
            <p:ph type="body" idx="1"/>
          </p:nvPr>
        </p:nvSpPr>
        <p:spPr>
          <a:xfrm>
            <a:off x="838200" y="1825625"/>
            <a:ext cx="10515600" cy="4351338"/>
          </a:xfrm>
          <a:prstGeom prst="rect">
            <a:avLst/>
          </a:prstGeom>
        </p:spPr>
        <p:txBody>
          <a:bodyPr/>
          <a:lstStyle/>
          <a:p>
            <a:pPr marL="228600" indent="-228600">
              <a:spcBef>
                <a:spcPts val="0"/>
              </a:spcBef>
            </a:pPr>
            <a:r>
              <a:t>TA: Jui-Yun Su (</a:t>
            </a:r>
            <a:r>
              <a:rPr u="sng">
                <a:solidFill>
                  <a:srgbClr val="0000FF"/>
                </a:solidFill>
                <a:uFill>
                  <a:solidFill>
                    <a:srgbClr val="0000FF"/>
                  </a:solidFill>
                </a:uFill>
                <a:hlinkClick r:id="rId2" invalidUrl="" action="" tgtFrame="" tooltip="" history="1" highlightClick="0" endSnd="0"/>
              </a:rPr>
              <a:t>ss113062515@gapp.nthu.edu.tw</a:t>
            </a:r>
            <a:r>
              <a:t>)</a:t>
            </a:r>
          </a:p>
          <a:p>
            <a:pPr marL="228600" indent="-228600"/>
            <a:r>
              <a:t>Please do not ask for debugging.</a:t>
            </a:r>
          </a:p>
        </p:txBody>
      </p:sp>
      <p:pic>
        <p:nvPicPr>
          <p:cNvPr id="264" name="Google Shape;282;p21" descr="Google Shape;282;p21"/>
          <p:cNvPicPr>
            <a:picLocks noChangeAspect="1"/>
          </p:cNvPicPr>
          <p:nvPr/>
        </p:nvPicPr>
        <p:blipFill>
          <a:blip r:embed="rId3">
            <a:extLst/>
          </a:blip>
          <a:stretch>
            <a:fillRect/>
          </a:stretch>
        </p:blipFill>
        <p:spPr>
          <a:xfrm>
            <a:off x="6546329" y="2757969"/>
            <a:ext cx="4087765" cy="375661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106;p3"/>
          <p:cNvSpPr txBox="1"/>
          <p:nvPr>
            <p:ph type="title"/>
          </p:nvPr>
        </p:nvSpPr>
        <p:spPr>
          <a:xfrm>
            <a:off x="838200" y="365125"/>
            <a:ext cx="10515600" cy="1325563"/>
          </a:xfrm>
          <a:prstGeom prst="rect">
            <a:avLst/>
          </a:prstGeom>
        </p:spPr>
        <p:txBody>
          <a:bodyPr/>
          <a:lstStyle/>
          <a:p>
            <a:pPr/>
            <a:r>
              <a:t>Google Colab</a:t>
            </a:r>
          </a:p>
        </p:txBody>
      </p:sp>
      <p:sp>
        <p:nvSpPr>
          <p:cNvPr id="156" name="Google Shape;107;p3"/>
          <p:cNvSpPr txBox="1"/>
          <p:nvPr>
            <p:ph type="body" idx="1"/>
          </p:nvPr>
        </p:nvSpPr>
        <p:spPr>
          <a:xfrm>
            <a:off x="851281" y="1563992"/>
            <a:ext cx="9753601" cy="4842809"/>
          </a:xfrm>
          <a:prstGeom prst="rect">
            <a:avLst/>
          </a:prstGeom>
        </p:spPr>
        <p:txBody>
          <a:bodyPr/>
          <a:lstStyle/>
          <a:p>
            <a:pPr indent="-373315">
              <a:lnSpc>
                <a:spcPct val="115000"/>
              </a:lnSpc>
              <a:spcBef>
                <a:spcPts val="0"/>
              </a:spcBef>
              <a:buSzPts val="2500"/>
              <a:defRPr sz="2500"/>
            </a:pPr>
            <a:r>
              <a:t>We use .ipynb file</a:t>
            </a:r>
          </a:p>
          <a:p>
            <a:pPr indent="-373315">
              <a:lnSpc>
                <a:spcPct val="115000"/>
              </a:lnSpc>
              <a:spcBef>
                <a:spcPts val="0"/>
              </a:spcBef>
              <a:buSzPts val="2500"/>
              <a:defRPr sz="2500"/>
            </a:pPr>
            <a:r>
              <a:t>If you don’t have the environment to run .ipynb files, we recommend you to use Google Colab</a:t>
            </a:r>
          </a:p>
          <a:p>
            <a:pPr indent="-373315">
              <a:lnSpc>
                <a:spcPct val="115000"/>
              </a:lnSpc>
              <a:spcBef>
                <a:spcPts val="0"/>
              </a:spcBef>
              <a:buSzPts val="2500"/>
              <a:defRPr sz="2500"/>
            </a:pPr>
            <a:r>
              <a:t>You can also use other tools to compile the .ipynb files, such as Jupyer Notebook or VScode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oogle Shape;112;g28940018805_0_17"/>
          <p:cNvSpPr txBox="1"/>
          <p:nvPr>
            <p:ph type="body" idx="1"/>
          </p:nvPr>
        </p:nvSpPr>
        <p:spPr>
          <a:xfrm>
            <a:off x="851280" y="1563992"/>
            <a:ext cx="9753601" cy="4842902"/>
          </a:xfrm>
          <a:prstGeom prst="rect">
            <a:avLst/>
          </a:prstGeom>
        </p:spPr>
        <p:txBody>
          <a:bodyPr/>
          <a:lstStyle/>
          <a:p>
            <a:pPr indent="-373315">
              <a:lnSpc>
                <a:spcPct val="115000"/>
              </a:lnSpc>
              <a:spcBef>
                <a:spcPts val="0"/>
              </a:spcBef>
              <a:buSzPts val="2300"/>
              <a:buFontTx/>
              <a:buAutoNum type="arabicPeriod" startAt="1"/>
              <a:defRPr sz="2300"/>
            </a:pPr>
            <a:r>
              <a:t>Upload the file to google drive</a:t>
            </a:r>
          </a:p>
          <a:p>
            <a:pPr indent="-373315">
              <a:lnSpc>
                <a:spcPct val="115000"/>
              </a:lnSpc>
              <a:spcBef>
                <a:spcPts val="0"/>
              </a:spcBef>
              <a:buSzPts val="2300"/>
              <a:buFontTx/>
              <a:buAutoNum type="arabicPeriod" startAt="1"/>
              <a:defRPr sz="2300"/>
            </a:pPr>
            <a:r>
              <a:t>Right click -&gt; Open with -&gt; Connect more apps</a:t>
            </a:r>
          </a:p>
        </p:txBody>
      </p:sp>
      <p:sp>
        <p:nvSpPr>
          <p:cNvPr id="159" name="Google Shape;113;g28940018805_0_17"/>
          <p:cNvSpPr txBox="1"/>
          <p:nvPr>
            <p:ph type="title"/>
          </p:nvPr>
        </p:nvSpPr>
        <p:spPr>
          <a:xfrm>
            <a:off x="838200" y="365125"/>
            <a:ext cx="10515600" cy="1325700"/>
          </a:xfrm>
          <a:prstGeom prst="rect">
            <a:avLst/>
          </a:prstGeom>
        </p:spPr>
        <p:txBody>
          <a:bodyPr/>
          <a:lstStyle/>
          <a:p>
            <a:pPr/>
            <a:r>
              <a:t>Google Colab</a:t>
            </a:r>
          </a:p>
        </p:txBody>
      </p:sp>
      <p:pic>
        <p:nvPicPr>
          <p:cNvPr id="160" name="Google Shape;114;g28940018805_0_17" descr="Google Shape;114;g28940018805_0_17"/>
          <p:cNvPicPr>
            <a:picLocks noChangeAspect="1"/>
          </p:cNvPicPr>
          <p:nvPr/>
        </p:nvPicPr>
        <p:blipFill>
          <a:blip r:embed="rId2">
            <a:extLst/>
          </a:blip>
          <a:srcRect l="18376" t="19916" r="20450" b="21263"/>
          <a:stretch>
            <a:fillRect/>
          </a:stretch>
        </p:blipFill>
        <p:spPr>
          <a:xfrm>
            <a:off x="2939088" y="2597774"/>
            <a:ext cx="5577974" cy="3488427"/>
          </a:xfrm>
          <a:prstGeom prst="rect">
            <a:avLst/>
          </a:prstGeom>
          <a:ln>
            <a:solidFill>
              <a:srgbClr val="A7A7A7"/>
            </a:solidFill>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Google Shape;119;g28940018805_0_7"/>
          <p:cNvSpPr txBox="1"/>
          <p:nvPr>
            <p:ph type="body" idx="1"/>
          </p:nvPr>
        </p:nvSpPr>
        <p:spPr>
          <a:xfrm>
            <a:off x="851280" y="1563992"/>
            <a:ext cx="9753601" cy="4842902"/>
          </a:xfrm>
          <a:prstGeom prst="rect">
            <a:avLst/>
          </a:prstGeom>
        </p:spPr>
        <p:txBody>
          <a:bodyPr/>
          <a:lstStyle>
            <a:lvl1pPr marL="0" indent="0">
              <a:lnSpc>
                <a:spcPct val="115000"/>
              </a:lnSpc>
              <a:spcBef>
                <a:spcPts val="0"/>
              </a:spcBef>
              <a:buSzTx/>
              <a:buNone/>
              <a:defRPr sz="2300"/>
            </a:lvl1pPr>
          </a:lstStyle>
          <a:p>
            <a:pPr/>
            <a:r>
              <a:t>3. Search for “Colaboratory” , and install. Now you can use Colab to open the .ipynb file</a:t>
            </a:r>
          </a:p>
        </p:txBody>
      </p:sp>
      <p:sp>
        <p:nvSpPr>
          <p:cNvPr id="163" name="Google Shape;120;g28940018805_0_7"/>
          <p:cNvSpPr txBox="1"/>
          <p:nvPr>
            <p:ph type="title"/>
          </p:nvPr>
        </p:nvSpPr>
        <p:spPr>
          <a:xfrm>
            <a:off x="838200" y="365125"/>
            <a:ext cx="10515600" cy="1325700"/>
          </a:xfrm>
          <a:prstGeom prst="rect">
            <a:avLst/>
          </a:prstGeom>
        </p:spPr>
        <p:txBody>
          <a:bodyPr/>
          <a:lstStyle/>
          <a:p>
            <a:pPr/>
            <a:r>
              <a:t>Google Colab</a:t>
            </a:r>
          </a:p>
        </p:txBody>
      </p:sp>
      <p:pic>
        <p:nvPicPr>
          <p:cNvPr id="164" name="Google Shape;121;g28940018805_0_7" descr="Google Shape;121;g28940018805_0_7"/>
          <p:cNvPicPr>
            <a:picLocks noChangeAspect="1"/>
          </p:cNvPicPr>
          <p:nvPr/>
        </p:nvPicPr>
        <p:blipFill>
          <a:blip r:embed="rId2">
            <a:extLst/>
          </a:blip>
          <a:srcRect l="15164" t="21572" r="14793" b="13135"/>
          <a:stretch>
            <a:fillRect/>
          </a:stretch>
        </p:blipFill>
        <p:spPr>
          <a:xfrm>
            <a:off x="712019" y="2616025"/>
            <a:ext cx="5500083" cy="3334376"/>
          </a:xfrm>
          <a:prstGeom prst="rect">
            <a:avLst/>
          </a:prstGeom>
          <a:ln>
            <a:solidFill>
              <a:srgbClr val="A7A7A7"/>
            </a:solidFill>
          </a:ln>
        </p:spPr>
      </p:pic>
      <p:pic>
        <p:nvPicPr>
          <p:cNvPr id="165" name="Google Shape;122;g28940018805_0_7" descr="Google Shape;122;g28940018805_0_7"/>
          <p:cNvPicPr>
            <a:picLocks noChangeAspect="1"/>
          </p:cNvPicPr>
          <p:nvPr/>
        </p:nvPicPr>
        <p:blipFill>
          <a:blip r:embed="rId3">
            <a:extLst/>
          </a:blip>
          <a:srcRect l="15639" t="22006" r="15639" b="12633"/>
          <a:stretch>
            <a:fillRect/>
          </a:stretch>
        </p:blipFill>
        <p:spPr>
          <a:xfrm>
            <a:off x="6418300" y="2616019"/>
            <a:ext cx="5390101" cy="3334370"/>
          </a:xfrm>
          <a:prstGeom prst="rect">
            <a:avLst/>
          </a:prstGeom>
          <a:ln>
            <a:solidFill>
              <a:srgbClr val="A7A7A7"/>
            </a:solidFill>
          </a:ln>
        </p:spPr>
      </p:pic>
      <p:sp>
        <p:nvSpPr>
          <p:cNvPr id="166" name="Google Shape;123;g28940018805_0_7"/>
          <p:cNvSpPr/>
          <p:nvPr/>
        </p:nvSpPr>
        <p:spPr>
          <a:xfrm>
            <a:off x="933474" y="3928624"/>
            <a:ext cx="1465202" cy="17550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
        <p:nvSpPr>
          <p:cNvPr id="167" name="Google Shape;124;g28940018805_0_7"/>
          <p:cNvSpPr/>
          <p:nvPr/>
        </p:nvSpPr>
        <p:spPr>
          <a:xfrm>
            <a:off x="9888597" y="3317725"/>
            <a:ext cx="1465201" cy="7011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oogle Shape;129;g28940018805_0_25"/>
          <p:cNvSpPr txBox="1"/>
          <p:nvPr>
            <p:ph type="body" idx="1"/>
          </p:nvPr>
        </p:nvSpPr>
        <p:spPr>
          <a:xfrm>
            <a:off x="851280" y="1563992"/>
            <a:ext cx="9753601" cy="4842902"/>
          </a:xfrm>
          <a:prstGeom prst="rect">
            <a:avLst/>
          </a:prstGeom>
        </p:spPr>
        <p:txBody>
          <a:bodyPr/>
          <a:lstStyle/>
          <a:p>
            <a:pPr marL="0" indent="0">
              <a:lnSpc>
                <a:spcPct val="100000"/>
              </a:lnSpc>
              <a:spcBef>
                <a:spcPts val="0"/>
              </a:spcBef>
              <a:buSzTx/>
              <a:buNone/>
              <a:defRPr sz="2300"/>
            </a:pPr>
            <a:r>
              <a:t>4. After opening the file, you can upload other files (e.g. datasets) so you can </a:t>
            </a:r>
          </a:p>
          <a:p>
            <a:pPr marL="0" indent="0">
              <a:lnSpc>
                <a:spcPct val="100000"/>
              </a:lnSpc>
              <a:spcBef>
                <a:spcPts val="0"/>
              </a:spcBef>
              <a:buSzTx/>
              <a:buNone/>
              <a:defRPr sz="2300"/>
            </a:pPr>
            <a:r>
              <a:t>     access them from your program. You can also mount your google drive</a:t>
            </a:r>
          </a:p>
          <a:p>
            <a:pPr marL="0" indent="0">
              <a:lnSpc>
                <a:spcPct val="100000"/>
              </a:lnSpc>
              <a:spcBef>
                <a:spcPts val="0"/>
              </a:spcBef>
              <a:buSzTx/>
              <a:buNone/>
              <a:defRPr sz="2300"/>
            </a:pPr>
            <a:r>
              <a:t>5. Click the “run” button to execute your code</a:t>
            </a:r>
          </a:p>
        </p:txBody>
      </p:sp>
      <p:sp>
        <p:nvSpPr>
          <p:cNvPr id="170" name="Google Shape;130;g28940018805_0_25"/>
          <p:cNvSpPr txBox="1"/>
          <p:nvPr>
            <p:ph type="title"/>
          </p:nvPr>
        </p:nvSpPr>
        <p:spPr>
          <a:xfrm>
            <a:off x="838200" y="365125"/>
            <a:ext cx="10515600" cy="1325700"/>
          </a:xfrm>
          <a:prstGeom prst="rect">
            <a:avLst/>
          </a:prstGeom>
        </p:spPr>
        <p:txBody>
          <a:bodyPr/>
          <a:lstStyle/>
          <a:p>
            <a:pPr/>
            <a:r>
              <a:t>Google Colab</a:t>
            </a:r>
          </a:p>
        </p:txBody>
      </p:sp>
      <p:pic>
        <p:nvPicPr>
          <p:cNvPr id="171" name="Google Shape;131;g28940018805_0_25" descr="Google Shape;131;g28940018805_0_25"/>
          <p:cNvPicPr>
            <a:picLocks noChangeAspect="1"/>
          </p:cNvPicPr>
          <p:nvPr/>
        </p:nvPicPr>
        <p:blipFill>
          <a:blip r:embed="rId2">
            <a:extLst/>
          </a:blip>
          <a:srcRect l="15615" t="13484" r="47026" b="15321"/>
          <a:stretch>
            <a:fillRect/>
          </a:stretch>
        </p:blipFill>
        <p:spPr>
          <a:xfrm>
            <a:off x="5963349" y="2846575"/>
            <a:ext cx="3783476" cy="3694401"/>
          </a:xfrm>
          <a:prstGeom prst="rect">
            <a:avLst/>
          </a:prstGeom>
          <a:ln w="12700">
            <a:miter lim="400000"/>
          </a:ln>
        </p:spPr>
      </p:pic>
      <p:pic>
        <p:nvPicPr>
          <p:cNvPr id="172" name="Google Shape;132;g28940018805_0_25" descr="Google Shape;132;g28940018805_0_25"/>
          <p:cNvPicPr>
            <a:picLocks noChangeAspect="1"/>
          </p:cNvPicPr>
          <p:nvPr/>
        </p:nvPicPr>
        <p:blipFill>
          <a:blip r:embed="rId3">
            <a:extLst/>
          </a:blip>
          <a:srcRect l="0" t="0" r="49101" b="0"/>
          <a:stretch>
            <a:fillRect/>
          </a:stretch>
        </p:blipFill>
        <p:spPr>
          <a:xfrm>
            <a:off x="1771924" y="2846575"/>
            <a:ext cx="3720557" cy="3694401"/>
          </a:xfrm>
          <a:prstGeom prst="rect">
            <a:avLst/>
          </a:prstGeom>
          <a:ln w="12700">
            <a:miter lim="400000"/>
          </a:ln>
        </p:spPr>
      </p:pic>
      <p:sp>
        <p:nvSpPr>
          <p:cNvPr id="173" name="Google Shape;133;g28940018805_0_25"/>
          <p:cNvSpPr/>
          <p:nvPr/>
        </p:nvSpPr>
        <p:spPr>
          <a:xfrm>
            <a:off x="1640824" y="3962174"/>
            <a:ext cx="461101" cy="4680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
        <p:nvSpPr>
          <p:cNvPr id="174" name="Google Shape;134;g28940018805_0_25"/>
          <p:cNvSpPr/>
          <p:nvPr/>
        </p:nvSpPr>
        <p:spPr>
          <a:xfrm>
            <a:off x="1922398" y="3323325"/>
            <a:ext cx="384001" cy="3315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
        <p:nvSpPr>
          <p:cNvPr id="175" name="Google Shape;135;g28940018805_0_25"/>
          <p:cNvSpPr/>
          <p:nvPr/>
        </p:nvSpPr>
        <p:spPr>
          <a:xfrm>
            <a:off x="6196624" y="3819700"/>
            <a:ext cx="384001" cy="3315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
        <p:nvSpPr>
          <p:cNvPr id="176" name="Google Shape;136;g28940018805_0_25"/>
          <p:cNvSpPr/>
          <p:nvPr/>
        </p:nvSpPr>
        <p:spPr>
          <a:xfrm>
            <a:off x="2380098" y="3323325"/>
            <a:ext cx="384001" cy="331501"/>
          </a:xfrm>
          <a:prstGeom prst="ellipse">
            <a:avLst/>
          </a:prstGeom>
          <a:ln w="25400">
            <a:solidFill>
              <a:schemeClr val="accent2"/>
            </a:solidFill>
            <a:miter lim="400000"/>
          </a:ln>
          <a:effectLst>
            <a:outerShdw sx="100000" sy="100000" kx="0" ky="0" algn="b" rotWithShape="0" blurRad="38100" dist="23000" dir="5400000">
              <a:srgbClr val="000000">
                <a:alpha val="34510"/>
              </a:srgbClr>
            </a:outerShdw>
          </a:effectLst>
        </p:spPr>
        <p:txBody>
          <a:bodyPr lIns="0" tIns="0" rIns="0" bIns="0" anchor="ctr"/>
          <a:lstStyle/>
          <a:p>
            <a:pPr/>
          </a:p>
        </p:txBody>
      </p:sp>
      <p:sp>
        <p:nvSpPr>
          <p:cNvPr id="177" name="Google Shape;137;g28940018805_0_25"/>
          <p:cNvSpPr txBox="1"/>
          <p:nvPr/>
        </p:nvSpPr>
        <p:spPr>
          <a:xfrm>
            <a:off x="1537925" y="2991824"/>
            <a:ext cx="2201700" cy="3171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100">
                <a:solidFill>
                  <a:srgbClr val="D31F00"/>
                </a:solidFill>
                <a:latin typeface="Calibri"/>
                <a:ea typeface="Calibri"/>
                <a:cs typeface="Calibri"/>
                <a:sym typeface="Calibri"/>
              </a:defRPr>
            </a:lvl1pPr>
          </a:lstStyle>
          <a:p>
            <a:pPr/>
            <a:r>
              <a:t>upload file      mount google drive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42;g28940018805_0_0"/>
          <p:cNvSpPr txBox="1"/>
          <p:nvPr>
            <p:ph type="title"/>
          </p:nvPr>
        </p:nvSpPr>
        <p:spPr>
          <a:xfrm>
            <a:off x="838200" y="365125"/>
            <a:ext cx="10515600" cy="1325700"/>
          </a:xfrm>
          <a:prstGeom prst="rect">
            <a:avLst/>
          </a:prstGeom>
        </p:spPr>
        <p:txBody>
          <a:bodyPr/>
          <a:lstStyle/>
          <a:p>
            <a:pPr/>
            <a:r>
              <a:t>Dataset</a:t>
            </a:r>
          </a:p>
        </p:txBody>
      </p:sp>
      <p:sp>
        <p:nvSpPr>
          <p:cNvPr id="180" name="Google Shape;143;g28940018805_0_0"/>
          <p:cNvSpPr txBox="1"/>
          <p:nvPr>
            <p:ph type="body" idx="1"/>
          </p:nvPr>
        </p:nvSpPr>
        <p:spPr>
          <a:xfrm>
            <a:off x="851280" y="1563992"/>
            <a:ext cx="9753601" cy="4842902"/>
          </a:xfrm>
          <a:prstGeom prst="rect">
            <a:avLst/>
          </a:prstGeom>
        </p:spPr>
        <p:txBody>
          <a:bodyPr/>
          <a:lstStyle/>
          <a:p>
            <a:pPr marL="192365" indent="-211415">
              <a:lnSpc>
                <a:spcPct val="72000"/>
              </a:lnSpc>
              <a:spcBef>
                <a:spcPts val="0"/>
              </a:spcBef>
              <a:buSzPts val="2300"/>
              <a:defRPr sz="2300"/>
            </a:pPr>
            <a:r>
              <a:t>Body measurement data</a:t>
            </a:r>
            <a:endParaRPr sz="2000"/>
          </a:p>
          <a:p>
            <a:pPr marL="192365" indent="-211415">
              <a:lnSpc>
                <a:spcPct val="72000"/>
              </a:lnSpc>
              <a:spcBef>
                <a:spcPts val="700"/>
              </a:spcBef>
              <a:buSzPts val="2300"/>
              <a:defRPr sz="2300"/>
            </a:pPr>
            <a:r>
              <a:t>Parts of data have been manipulated </a:t>
            </a:r>
            <a:endParaRPr sz="3100"/>
          </a:p>
          <a:p>
            <a:pPr lvl="1" marL="577098" indent="-211415">
              <a:lnSpc>
                <a:spcPct val="72000"/>
              </a:lnSpc>
              <a:spcBef>
                <a:spcPts val="300"/>
              </a:spcBef>
              <a:buSzPts val="2000"/>
              <a:buFont typeface="Calibri"/>
              <a:buChar char="‐"/>
              <a:defRPr sz="2000"/>
            </a:pPr>
            <a:r>
              <a:t>Outliers and missing values(‘nan’) were added</a:t>
            </a:r>
            <a:endParaRPr sz="3100"/>
          </a:p>
          <a:p>
            <a:pPr lvl="1" marL="577098" indent="-211415">
              <a:lnSpc>
                <a:spcPct val="72000"/>
              </a:lnSpc>
              <a:spcBef>
                <a:spcPts val="300"/>
              </a:spcBef>
              <a:buSzPts val="2000"/>
              <a:buFont typeface="Calibri"/>
              <a:buChar char="‐"/>
              <a:defRPr sz="2000"/>
            </a:pPr>
            <a:r>
              <a:t>Only in training dataset</a:t>
            </a:r>
            <a:endParaRPr sz="3100"/>
          </a:p>
          <a:p>
            <a:pPr marL="192365" indent="-211415">
              <a:lnSpc>
                <a:spcPct val="72000"/>
              </a:lnSpc>
              <a:spcBef>
                <a:spcPts val="700"/>
              </a:spcBef>
              <a:buSzPts val="2300"/>
              <a:defRPr sz="2300"/>
            </a:pPr>
            <a:r>
              <a:t>Attributes</a:t>
            </a:r>
            <a:endParaRPr sz="3100"/>
          </a:p>
          <a:p>
            <a:pPr lvl="1" marL="678940" indent="-245362">
              <a:lnSpc>
                <a:spcPct val="72000"/>
              </a:lnSpc>
              <a:spcBef>
                <a:spcPts val="900"/>
              </a:spcBef>
              <a:buSzPts val="2000"/>
              <a:buChar char="‐"/>
              <a:defRPr sz="2000"/>
            </a:pPr>
            <a:r>
              <a:t>age</a:t>
            </a:r>
            <a:endParaRPr sz="3100"/>
          </a:p>
          <a:p>
            <a:pPr lvl="1" marL="678940" indent="-245362">
              <a:lnSpc>
                <a:spcPct val="72000"/>
              </a:lnSpc>
              <a:spcBef>
                <a:spcPts val="900"/>
              </a:spcBef>
              <a:buSzPts val="2000"/>
              <a:buChar char="‐"/>
              <a:defRPr sz="2000"/>
            </a:pPr>
            <a:r>
              <a:t>gender </a:t>
            </a:r>
            <a:endParaRPr sz="3100"/>
          </a:p>
          <a:p>
            <a:pPr lvl="1" marL="678940" indent="-245362">
              <a:lnSpc>
                <a:spcPct val="72000"/>
              </a:lnSpc>
              <a:spcBef>
                <a:spcPts val="900"/>
              </a:spcBef>
              <a:buSzPts val="2000"/>
              <a:buChar char="‐"/>
              <a:defRPr sz="2000"/>
            </a:pPr>
            <a:r>
              <a:t>height</a:t>
            </a:r>
            <a:endParaRPr sz="3100"/>
          </a:p>
          <a:p>
            <a:pPr lvl="1" marL="678940" indent="-245362">
              <a:lnSpc>
                <a:spcPct val="72000"/>
              </a:lnSpc>
              <a:spcBef>
                <a:spcPts val="900"/>
              </a:spcBef>
              <a:buSzPts val="2000"/>
              <a:buChar char="‐"/>
              <a:defRPr sz="2000"/>
            </a:pPr>
            <a:r>
              <a:t>weight</a:t>
            </a:r>
            <a:endParaRPr sz="3100"/>
          </a:p>
          <a:p>
            <a:pPr lvl="1" marL="678940" indent="-245362">
              <a:lnSpc>
                <a:spcPct val="72000"/>
              </a:lnSpc>
              <a:spcBef>
                <a:spcPts val="900"/>
              </a:spcBef>
              <a:buSzPts val="2000"/>
              <a:buChar char="‐"/>
              <a:defRPr sz="2000"/>
            </a:pPr>
            <a:r>
              <a:t>bodyFat</a:t>
            </a:r>
            <a:endParaRPr sz="3100"/>
          </a:p>
          <a:p>
            <a:pPr lvl="1" marL="678940" indent="-245362">
              <a:lnSpc>
                <a:spcPct val="72000"/>
              </a:lnSpc>
              <a:spcBef>
                <a:spcPts val="900"/>
              </a:spcBef>
              <a:buSzPts val="2000"/>
              <a:buChar char="‐"/>
              <a:defRPr sz="2000"/>
            </a:pPr>
            <a:r>
              <a:t>diastolic</a:t>
            </a:r>
            <a:endParaRPr sz="3100"/>
          </a:p>
          <a:p>
            <a:pPr lvl="1" marL="678940" indent="-245362">
              <a:lnSpc>
                <a:spcPct val="72000"/>
              </a:lnSpc>
              <a:spcBef>
                <a:spcPts val="900"/>
              </a:spcBef>
              <a:buSzPts val="2000"/>
              <a:buChar char="‐"/>
              <a:defRPr sz="2000"/>
            </a:pPr>
            <a:r>
              <a:t>systolic</a:t>
            </a:r>
            <a:endParaRPr sz="3100"/>
          </a:p>
          <a:p>
            <a:pPr lvl="1" marL="678940" indent="-245362">
              <a:lnSpc>
                <a:spcPct val="72000"/>
              </a:lnSpc>
              <a:spcBef>
                <a:spcPts val="900"/>
              </a:spcBef>
              <a:buSzPts val="2000"/>
              <a:buChar char="‐"/>
              <a:defRPr sz="2000"/>
            </a:pPr>
            <a:r>
              <a:t>gripForce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ogle Shape;148;p4"/>
          <p:cNvSpPr txBox="1"/>
          <p:nvPr>
            <p:ph type="title"/>
          </p:nvPr>
        </p:nvSpPr>
        <p:spPr>
          <a:xfrm>
            <a:off x="838200" y="365125"/>
            <a:ext cx="10515600" cy="1325563"/>
          </a:xfrm>
          <a:prstGeom prst="rect">
            <a:avLst/>
          </a:prstGeom>
        </p:spPr>
        <p:txBody>
          <a:bodyPr/>
          <a:lstStyle/>
          <a:p>
            <a:pPr/>
            <a:r>
              <a:t>Goal</a:t>
            </a:r>
          </a:p>
        </p:txBody>
      </p:sp>
      <p:sp>
        <p:nvSpPr>
          <p:cNvPr id="183" name="Google Shape;149;p4"/>
          <p:cNvSpPr txBox="1"/>
          <p:nvPr>
            <p:ph type="body" idx="1"/>
          </p:nvPr>
        </p:nvSpPr>
        <p:spPr>
          <a:xfrm>
            <a:off x="838200" y="1825625"/>
            <a:ext cx="10515600" cy="4351338"/>
          </a:xfrm>
          <a:prstGeom prst="rect">
            <a:avLst/>
          </a:prstGeom>
        </p:spPr>
        <p:txBody>
          <a:bodyPr/>
          <a:lstStyle/>
          <a:p>
            <a:pPr marL="228600" indent="-228600">
              <a:spcBef>
                <a:spcPts val="0"/>
              </a:spcBef>
            </a:pPr>
            <a:r>
              <a:t>Predict grip force based on an individual’s weight </a:t>
            </a:r>
          </a:p>
          <a:p>
            <a:pPr marL="228600" indent="-228600"/>
            <a:r>
              <a:t>Combine other variables such as age, gender, and height to improve the prediction of grip force</a:t>
            </a:r>
          </a:p>
          <a:p>
            <a:pPr marL="228600" indent="-228600"/>
            <a:r>
              <a:t>Implement a regression model to make these predictions, and preprocess/split the data for model training and testing.</a:t>
            </a:r>
          </a:p>
        </p:txBody>
      </p:sp>
      <p:sp>
        <p:nvSpPr>
          <p:cNvPr id="184" name="Google Shape;150;p4"/>
          <p:cNvSpPr txBox="1"/>
          <p:nvPr/>
        </p:nvSpPr>
        <p:spPr>
          <a:xfrm>
            <a:off x="-1" y="-3"/>
            <a:ext cx="3000002" cy="380135"/>
          </a:xfrm>
          <a:prstGeom prst="rect">
            <a:avLst/>
          </a:prstGeom>
          <a:ln w="12700">
            <a:miter lim="400000"/>
          </a:ln>
          <a:extLst>
            <a:ext uri="{C572A759-6A51-4108-AA02-DFA0A04FC94B}">
              <ma14:wrappingTextBoxFlag xmlns:ma14="http://schemas.microsoft.com/office/mac/drawingml/2011/main" val="1"/>
            </a:ext>
          </a:extLst>
        </p:spPr>
        <p:txBody>
          <a:bodyPr lIns="91375" tIns="91375" rIns="91375" bIns="91375">
            <a:spAutoFit/>
          </a:bodyPr>
          <a:lstStyle/>
          <a:p>
            <a:pPr/>
            <a:r>
              <a: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155;p5"/>
          <p:cNvSpPr txBox="1"/>
          <p:nvPr>
            <p:ph type="title"/>
          </p:nvPr>
        </p:nvSpPr>
        <p:spPr>
          <a:xfrm>
            <a:off x="838200" y="365125"/>
            <a:ext cx="10515600" cy="1325563"/>
          </a:xfrm>
          <a:prstGeom prst="rect">
            <a:avLst/>
          </a:prstGeom>
        </p:spPr>
        <p:txBody>
          <a:bodyPr/>
          <a:lstStyle/>
          <a:p>
            <a:pPr/>
            <a:r>
              <a:t>Grading Policy</a:t>
            </a:r>
          </a:p>
        </p:txBody>
      </p:sp>
      <p:graphicFrame>
        <p:nvGraphicFramePr>
          <p:cNvPr id="187" name="Google Shape;156;p5"/>
          <p:cNvGraphicFramePr/>
          <p:nvPr/>
        </p:nvGraphicFramePr>
        <p:xfrm>
          <a:off x="1526541" y="1979083"/>
          <a:ext cx="9138901" cy="23199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7311125"/>
                <a:gridCol w="1827775"/>
              </a:tblGrid>
              <a:tr h="579975">
                <a:tc>
                  <a:txBody>
                    <a:bodyPr/>
                    <a:lstStyle/>
                    <a:p>
                      <a:pPr algn="l">
                        <a:defRPr b="0" sz="1800">
                          <a:solidFill>
                            <a:srgbClr val="000000"/>
                          </a:solidFill>
                        </a:defRPr>
                      </a:pPr>
                      <a:r>
                        <a:rPr b="1" sz="2400">
                          <a:solidFill>
                            <a:srgbClr val="FFFFFF"/>
                          </a:solidFill>
                          <a:sym typeface="Arial"/>
                        </a:rPr>
                        <a:t>Item</a:t>
                      </a:r>
                    </a:p>
                  </a:txBody>
                  <a:tcPr marL="45725" marR="45725" marT="45725" marB="45725" anchor="t" anchorCtr="0" horzOverflow="overflow"/>
                </a:tc>
                <a:tc>
                  <a:txBody>
                    <a:bodyPr/>
                    <a:lstStyle/>
                    <a:p>
                      <a:pPr algn="ctr">
                        <a:defRPr b="0" sz="1800">
                          <a:solidFill>
                            <a:srgbClr val="000000"/>
                          </a:solidFill>
                        </a:defRPr>
                      </a:pPr>
                      <a:r>
                        <a:rPr b="1" sz="2400">
                          <a:solidFill>
                            <a:srgbClr val="FFFFFF"/>
                          </a:solidFill>
                          <a:sym typeface="Arial"/>
                        </a:rPr>
                        <a:t>Score</a:t>
                      </a:r>
                    </a:p>
                  </a:txBody>
                  <a:tcPr marL="45725" marR="45725" marT="45725" marB="45725" anchor="t" anchorCtr="0" horzOverflow="overflow"/>
                </a:tc>
              </a:tr>
              <a:tr h="579975">
                <a:tc>
                  <a:txBody>
                    <a:bodyPr/>
                    <a:lstStyle/>
                    <a:p>
                      <a:pPr algn="l">
                        <a:defRPr sz="1800"/>
                      </a:pPr>
                      <a:r>
                        <a:rPr sz="2400">
                          <a:sym typeface="Arial"/>
                        </a:rPr>
                        <a:t>Basic Implementation</a:t>
                      </a:r>
                    </a:p>
                  </a:txBody>
                  <a:tcPr marL="45725" marR="45725" marT="45725" marB="45725" anchor="t" anchorCtr="0" horzOverflow="overflow"/>
                </a:tc>
                <a:tc>
                  <a:txBody>
                    <a:bodyPr/>
                    <a:lstStyle/>
                    <a:p>
                      <a:pPr algn="ctr">
                        <a:defRPr sz="1800"/>
                      </a:pPr>
                      <a:r>
                        <a:rPr sz="2400">
                          <a:sym typeface="Arial"/>
                        </a:rPr>
                        <a:t>50%</a:t>
                      </a:r>
                    </a:p>
                  </a:txBody>
                  <a:tcPr marL="45725" marR="45725" marT="45725" marB="45725" anchor="t" anchorCtr="0" horzOverflow="overflow"/>
                </a:tc>
              </a:tr>
              <a:tr h="579975">
                <a:tc>
                  <a:txBody>
                    <a:bodyPr/>
                    <a:lstStyle/>
                    <a:p>
                      <a:pPr algn="l">
                        <a:defRPr sz="1800"/>
                      </a:pPr>
                      <a:r>
                        <a:rPr sz="2400">
                          <a:sym typeface="Arial"/>
                        </a:rPr>
                        <a:t>Advanced Implementation</a:t>
                      </a:r>
                    </a:p>
                  </a:txBody>
                  <a:tcPr marL="45725" marR="45725" marT="45725" marB="45725" anchor="t" anchorCtr="0" horzOverflow="overflow"/>
                </a:tc>
                <a:tc>
                  <a:txBody>
                    <a:bodyPr/>
                    <a:lstStyle/>
                    <a:p>
                      <a:pPr algn="ctr">
                        <a:defRPr sz="1800"/>
                      </a:pPr>
                      <a:r>
                        <a:rPr sz="2400">
                          <a:sym typeface="Arial"/>
                        </a:rPr>
                        <a:t>45%</a:t>
                      </a:r>
                    </a:p>
                  </a:txBody>
                  <a:tcPr marL="45725" marR="45725" marT="45725" marB="45725" anchor="t" anchorCtr="0" horzOverflow="overflow"/>
                </a:tc>
              </a:tr>
              <a:tr h="579975">
                <a:tc>
                  <a:txBody>
                    <a:bodyPr/>
                    <a:lstStyle/>
                    <a:p>
                      <a:pPr algn="l">
                        <a:defRPr sz="1800"/>
                      </a:pPr>
                      <a:r>
                        <a:rPr sz="2400">
                          <a:sym typeface="Arial"/>
                        </a:rPr>
                        <a:t>Report</a:t>
                      </a:r>
                    </a:p>
                  </a:txBody>
                  <a:tcPr marL="45725" marR="45725" marT="45725" marB="45725" anchor="t" anchorCtr="0" horzOverflow="overflow"/>
                </a:tc>
                <a:tc>
                  <a:txBody>
                    <a:bodyPr/>
                    <a:lstStyle/>
                    <a:p>
                      <a:pPr algn="ctr">
                        <a:defRPr sz="1800"/>
                      </a:pPr>
                      <a:r>
                        <a:rPr sz="2400">
                          <a:sym typeface="Arial"/>
                        </a:rPr>
                        <a:t>5%</a:t>
                      </a:r>
                    </a:p>
                  </a:txBody>
                  <a:tcPr marL="45725" marR="45725" marT="45725" marB="45725" anchor="t"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Arial"/>
        <a:ea typeface="Arial"/>
        <a:cs typeface="Arial"/>
      </a:majorFont>
      <a:minorFont>
        <a:latin typeface="Helvetica"/>
        <a:ea typeface="Helvetica"/>
        <a:cs typeface="Helvetica"/>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